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68" r:id="rId3"/>
    <p:sldId id="277" r:id="rId4"/>
    <p:sldId id="269" r:id="rId5"/>
    <p:sldId id="278" r:id="rId6"/>
    <p:sldId id="279" r:id="rId7"/>
    <p:sldId id="321" r:id="rId8"/>
    <p:sldId id="322" r:id="rId9"/>
    <p:sldId id="323" r:id="rId10"/>
    <p:sldId id="326" r:id="rId11"/>
    <p:sldId id="325" r:id="rId12"/>
    <p:sldId id="327" r:id="rId13"/>
    <p:sldId id="328" r:id="rId14"/>
    <p:sldId id="273" r:id="rId15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DCE4"/>
    <a:srgbClr val="B5B6BC"/>
    <a:srgbClr val="022969"/>
    <a:srgbClr val="E4AF36"/>
    <a:srgbClr val="091751"/>
    <a:srgbClr val="1B2569"/>
    <a:srgbClr val="022152"/>
    <a:srgbClr val="F1B634"/>
    <a:srgbClr val="C8002D"/>
    <a:srgbClr val="1C25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5501" autoAdjust="0"/>
  </p:normalViewPr>
  <p:slideViewPr>
    <p:cSldViewPr snapToGrid="0" snapToObjects="1"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5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image" Target="../media/image19.JP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image" Target="../media/image19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C0E989-B6B1-4605-BA5E-9D3B1E1ACA1A}" type="doc">
      <dgm:prSet loTypeId="urn:microsoft.com/office/officeart/2005/8/layout/process1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s-ES"/>
        </a:p>
      </dgm:t>
    </dgm:pt>
    <dgm:pt modelId="{0C575806-AC05-4191-AF6C-C3EAC5D5CE11}">
      <dgm:prSet/>
      <dgm:spPr/>
      <dgm:t>
        <a:bodyPr/>
        <a:lstStyle/>
        <a:p>
          <a:pPr rtl="0"/>
          <a:r>
            <a:rPr lang="es-EC" smtClean="0"/>
            <a:t>Entonces, el presupuesto se puede definir como calculo anticipado de ingresos y gastos de una actividad económica.</a:t>
          </a:r>
          <a:endParaRPr lang="es-EC"/>
        </a:p>
      </dgm:t>
    </dgm:pt>
    <dgm:pt modelId="{9428B13D-6AA1-4150-9154-8AB8E0297EB9}" type="parTrans" cxnId="{3BD06EC6-2C20-4D06-8BD5-4AC49B40E986}">
      <dgm:prSet/>
      <dgm:spPr/>
      <dgm:t>
        <a:bodyPr/>
        <a:lstStyle/>
        <a:p>
          <a:endParaRPr lang="es-ES"/>
        </a:p>
      </dgm:t>
    </dgm:pt>
    <dgm:pt modelId="{12F0479D-B13A-4512-B191-DFB68DF41B27}" type="sibTrans" cxnId="{3BD06EC6-2C20-4D06-8BD5-4AC49B40E986}">
      <dgm:prSet/>
      <dgm:spPr/>
      <dgm:t>
        <a:bodyPr/>
        <a:lstStyle/>
        <a:p>
          <a:endParaRPr lang="es-ES"/>
        </a:p>
      </dgm:t>
    </dgm:pt>
    <dgm:pt modelId="{974FB7CF-968A-4F15-90D5-AEDC450D08B1}">
      <dgm:prSet/>
      <dgm:spPr/>
      <dgm:t>
        <a:bodyPr/>
        <a:lstStyle/>
        <a:p>
          <a:pPr rtl="0"/>
          <a:r>
            <a:rPr lang="es-ES" smtClean="0"/>
            <a:t>Un presupuesto te permite conocer lo siguiente:</a:t>
          </a:r>
          <a:endParaRPr lang="es-EC"/>
        </a:p>
      </dgm:t>
    </dgm:pt>
    <dgm:pt modelId="{E9F66296-59D4-4715-B6B6-B60545AFF8BC}" type="parTrans" cxnId="{CE430903-42C3-4074-8306-4236A91B3FCC}">
      <dgm:prSet/>
      <dgm:spPr/>
      <dgm:t>
        <a:bodyPr/>
        <a:lstStyle/>
        <a:p>
          <a:endParaRPr lang="es-ES"/>
        </a:p>
      </dgm:t>
    </dgm:pt>
    <dgm:pt modelId="{81B599CC-61C9-4A2A-A24A-B2C66DC70D84}" type="sibTrans" cxnId="{CE430903-42C3-4074-8306-4236A91B3FCC}">
      <dgm:prSet/>
      <dgm:spPr/>
      <dgm:t>
        <a:bodyPr/>
        <a:lstStyle/>
        <a:p>
          <a:endParaRPr lang="es-ES"/>
        </a:p>
      </dgm:t>
    </dgm:pt>
    <dgm:pt modelId="{5B5C12CC-8D3E-4DA9-97EA-B8D8B18F0B9D}">
      <dgm:prSet/>
      <dgm:spPr/>
      <dgm:t>
        <a:bodyPr/>
        <a:lstStyle/>
        <a:p>
          <a:pPr rtl="0"/>
          <a:r>
            <a:rPr lang="es-ES" smtClean="0"/>
            <a:t>Las necesidades de financiación a corto plazo y largo plazo.</a:t>
          </a:r>
          <a:endParaRPr lang="es-EC"/>
        </a:p>
      </dgm:t>
    </dgm:pt>
    <dgm:pt modelId="{FB083C1A-8D28-4439-B9DF-103048FCDB13}" type="parTrans" cxnId="{CAE5E4FF-2068-4A27-80A6-ED2CD4BC389E}">
      <dgm:prSet/>
      <dgm:spPr/>
      <dgm:t>
        <a:bodyPr/>
        <a:lstStyle/>
        <a:p>
          <a:endParaRPr lang="es-ES"/>
        </a:p>
      </dgm:t>
    </dgm:pt>
    <dgm:pt modelId="{B38C3EF6-4732-4186-A6BB-A65F1BE0AF06}" type="sibTrans" cxnId="{CAE5E4FF-2068-4A27-80A6-ED2CD4BC389E}">
      <dgm:prSet/>
      <dgm:spPr/>
      <dgm:t>
        <a:bodyPr/>
        <a:lstStyle/>
        <a:p>
          <a:endParaRPr lang="es-ES"/>
        </a:p>
      </dgm:t>
    </dgm:pt>
    <dgm:pt modelId="{A5E9CEB9-EC17-4595-AEE1-4F1F9655E242}">
      <dgm:prSet/>
      <dgm:spPr/>
      <dgm:t>
        <a:bodyPr/>
        <a:lstStyle/>
        <a:p>
          <a:pPr rtl="0"/>
          <a:r>
            <a:rPr lang="es-ES" smtClean="0"/>
            <a:t>Conocerás la viabilidad económica.</a:t>
          </a:r>
          <a:endParaRPr lang="es-EC"/>
        </a:p>
      </dgm:t>
    </dgm:pt>
    <dgm:pt modelId="{9B595FDC-2397-4BF4-AD68-D0B13ED24C9E}" type="parTrans" cxnId="{2CCC34BD-6135-44C8-8DF8-3DF1B86D3004}">
      <dgm:prSet/>
      <dgm:spPr/>
      <dgm:t>
        <a:bodyPr/>
        <a:lstStyle/>
        <a:p>
          <a:endParaRPr lang="es-ES"/>
        </a:p>
      </dgm:t>
    </dgm:pt>
    <dgm:pt modelId="{AB76578B-D250-4EB4-9289-DE8972966958}" type="sibTrans" cxnId="{2CCC34BD-6135-44C8-8DF8-3DF1B86D3004}">
      <dgm:prSet/>
      <dgm:spPr/>
      <dgm:t>
        <a:bodyPr/>
        <a:lstStyle/>
        <a:p>
          <a:endParaRPr lang="es-ES"/>
        </a:p>
      </dgm:t>
    </dgm:pt>
    <dgm:pt modelId="{01CEB5EA-8284-42D2-8007-77795C45C085}">
      <dgm:prSet/>
      <dgm:spPr/>
      <dgm:t>
        <a:bodyPr/>
        <a:lstStyle/>
        <a:p>
          <a:pPr rtl="0"/>
          <a:r>
            <a:rPr lang="es-ES" smtClean="0"/>
            <a:t>Sabrás los posibles retornos y conversiones.</a:t>
          </a:r>
          <a:endParaRPr lang="es-EC"/>
        </a:p>
      </dgm:t>
    </dgm:pt>
    <dgm:pt modelId="{0B7185E0-88ED-41BE-AF40-62397D9987C7}" type="parTrans" cxnId="{74145947-E622-4135-B305-A29037CF5B10}">
      <dgm:prSet/>
      <dgm:spPr/>
      <dgm:t>
        <a:bodyPr/>
        <a:lstStyle/>
        <a:p>
          <a:endParaRPr lang="es-ES"/>
        </a:p>
      </dgm:t>
    </dgm:pt>
    <dgm:pt modelId="{02F3872D-FC07-445E-A315-2A954F284FC0}" type="sibTrans" cxnId="{74145947-E622-4135-B305-A29037CF5B10}">
      <dgm:prSet/>
      <dgm:spPr/>
      <dgm:t>
        <a:bodyPr/>
        <a:lstStyle/>
        <a:p>
          <a:endParaRPr lang="es-ES"/>
        </a:p>
      </dgm:t>
    </dgm:pt>
    <dgm:pt modelId="{AB27FC24-391D-4AD5-967A-0576C80B9827}">
      <dgm:prSet/>
      <dgm:spPr/>
      <dgm:t>
        <a:bodyPr/>
        <a:lstStyle/>
        <a:p>
          <a:pPr rtl="0"/>
          <a:r>
            <a:rPr lang="es-ES" smtClean="0"/>
            <a:t>Te permitirá analizar el volumen mínimo de ventas necesarias para empezar a ganar dinero. Lo que llaman el punto de equilibrio.</a:t>
          </a:r>
          <a:endParaRPr lang="es-EC"/>
        </a:p>
      </dgm:t>
    </dgm:pt>
    <dgm:pt modelId="{B244227D-40F3-424F-8EE6-6FA1618A0FE2}" type="parTrans" cxnId="{75E4A36E-807D-4C1E-8E5A-1D6D057C8B5D}">
      <dgm:prSet/>
      <dgm:spPr/>
      <dgm:t>
        <a:bodyPr/>
        <a:lstStyle/>
        <a:p>
          <a:endParaRPr lang="es-ES"/>
        </a:p>
      </dgm:t>
    </dgm:pt>
    <dgm:pt modelId="{083F3D6F-16F7-4D0C-A951-F134526A1ED9}" type="sibTrans" cxnId="{75E4A36E-807D-4C1E-8E5A-1D6D057C8B5D}">
      <dgm:prSet/>
      <dgm:spPr/>
      <dgm:t>
        <a:bodyPr/>
        <a:lstStyle/>
        <a:p>
          <a:endParaRPr lang="es-ES"/>
        </a:p>
      </dgm:t>
    </dgm:pt>
    <dgm:pt modelId="{F5173B5E-09FC-4DEE-8FF1-ADAFAD858E36}">
      <dgm:prSet/>
      <dgm:spPr/>
      <dgm:t>
        <a:bodyPr/>
        <a:lstStyle/>
        <a:p>
          <a:pPr rtl="0"/>
          <a:r>
            <a:rPr lang="es-ES" smtClean="0"/>
            <a:t>Te ayuda a estudiar los posibles factores que pueden afectar tanto positivamente como negativamente a tu proyecto.</a:t>
          </a:r>
          <a:r>
            <a:rPr lang="es-EC" smtClean="0"/>
            <a:t> </a:t>
          </a:r>
          <a:endParaRPr lang="es-EC"/>
        </a:p>
      </dgm:t>
    </dgm:pt>
    <dgm:pt modelId="{EB72CB84-3A5D-47B6-83F8-C60109A06780}" type="parTrans" cxnId="{A7E4BC64-D2C4-4E09-97BB-F49D59C9F34E}">
      <dgm:prSet/>
      <dgm:spPr/>
      <dgm:t>
        <a:bodyPr/>
        <a:lstStyle/>
        <a:p>
          <a:endParaRPr lang="es-ES"/>
        </a:p>
      </dgm:t>
    </dgm:pt>
    <dgm:pt modelId="{C67CA6C0-E5B9-476B-AD3F-6BAB8B51C394}" type="sibTrans" cxnId="{A7E4BC64-D2C4-4E09-97BB-F49D59C9F34E}">
      <dgm:prSet/>
      <dgm:spPr/>
      <dgm:t>
        <a:bodyPr/>
        <a:lstStyle/>
        <a:p>
          <a:endParaRPr lang="es-ES"/>
        </a:p>
      </dgm:t>
    </dgm:pt>
    <dgm:pt modelId="{658B773C-BA99-4689-994C-06B51FDEE555}" type="pres">
      <dgm:prSet presAssocID="{FBC0E989-B6B1-4605-BA5E-9D3B1E1ACA1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A218B87-CAAF-4E45-94AB-FA989A41AB6A}" type="pres">
      <dgm:prSet presAssocID="{0C575806-AC05-4191-AF6C-C3EAC5D5CE11}" presName="node" presStyleLbl="node1" presStyleIdx="0" presStyleCnt="2" custScaleX="7993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223D55B-E9B1-4CF5-A443-CC7BBB7CECC8}" type="pres">
      <dgm:prSet presAssocID="{12F0479D-B13A-4512-B191-DFB68DF41B27}" presName="sibTrans" presStyleLbl="sibTrans2D1" presStyleIdx="0" presStyleCnt="1"/>
      <dgm:spPr/>
      <dgm:t>
        <a:bodyPr/>
        <a:lstStyle/>
        <a:p>
          <a:endParaRPr lang="es-ES"/>
        </a:p>
      </dgm:t>
    </dgm:pt>
    <dgm:pt modelId="{1A312B34-E2DF-4E63-8F64-3992F8FE2734}" type="pres">
      <dgm:prSet presAssocID="{12F0479D-B13A-4512-B191-DFB68DF41B27}" presName="connectorText" presStyleLbl="sibTrans2D1" presStyleIdx="0" presStyleCnt="1"/>
      <dgm:spPr/>
      <dgm:t>
        <a:bodyPr/>
        <a:lstStyle/>
        <a:p>
          <a:endParaRPr lang="es-ES"/>
        </a:p>
      </dgm:t>
    </dgm:pt>
    <dgm:pt modelId="{827A729E-87A3-40B6-B803-90229249A0D0}" type="pres">
      <dgm:prSet presAssocID="{974FB7CF-968A-4F15-90D5-AEDC450D08B1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AE5E4FF-2068-4A27-80A6-ED2CD4BC389E}" srcId="{974FB7CF-968A-4F15-90D5-AEDC450D08B1}" destId="{5B5C12CC-8D3E-4DA9-97EA-B8D8B18F0B9D}" srcOrd="0" destOrd="0" parTransId="{FB083C1A-8D28-4439-B9DF-103048FCDB13}" sibTransId="{B38C3EF6-4732-4186-A6BB-A65F1BE0AF06}"/>
    <dgm:cxn modelId="{AF2BCEB7-BB11-4DA8-9DE6-8CA71BEFC2A4}" type="presOf" srcId="{12F0479D-B13A-4512-B191-DFB68DF41B27}" destId="{7223D55B-E9B1-4CF5-A443-CC7BBB7CECC8}" srcOrd="0" destOrd="0" presId="urn:microsoft.com/office/officeart/2005/8/layout/process1"/>
    <dgm:cxn modelId="{59D9956D-1A5F-4F73-98EE-E09546285F7B}" type="presOf" srcId="{0C575806-AC05-4191-AF6C-C3EAC5D5CE11}" destId="{7A218B87-CAAF-4E45-94AB-FA989A41AB6A}" srcOrd="0" destOrd="0" presId="urn:microsoft.com/office/officeart/2005/8/layout/process1"/>
    <dgm:cxn modelId="{5DAFABB9-EEBE-4072-8029-DE030B66823A}" type="presOf" srcId="{AB27FC24-391D-4AD5-967A-0576C80B9827}" destId="{827A729E-87A3-40B6-B803-90229249A0D0}" srcOrd="0" destOrd="4" presId="urn:microsoft.com/office/officeart/2005/8/layout/process1"/>
    <dgm:cxn modelId="{BD8919AC-673E-4770-A017-16A581604D09}" type="presOf" srcId="{01CEB5EA-8284-42D2-8007-77795C45C085}" destId="{827A729E-87A3-40B6-B803-90229249A0D0}" srcOrd="0" destOrd="3" presId="urn:microsoft.com/office/officeart/2005/8/layout/process1"/>
    <dgm:cxn modelId="{75E4A36E-807D-4C1E-8E5A-1D6D057C8B5D}" srcId="{974FB7CF-968A-4F15-90D5-AEDC450D08B1}" destId="{AB27FC24-391D-4AD5-967A-0576C80B9827}" srcOrd="3" destOrd="0" parTransId="{B244227D-40F3-424F-8EE6-6FA1618A0FE2}" sibTransId="{083F3D6F-16F7-4D0C-A951-F134526A1ED9}"/>
    <dgm:cxn modelId="{31999285-7B23-4B96-ADE3-549855F28E0D}" type="presOf" srcId="{974FB7CF-968A-4F15-90D5-AEDC450D08B1}" destId="{827A729E-87A3-40B6-B803-90229249A0D0}" srcOrd="0" destOrd="0" presId="urn:microsoft.com/office/officeart/2005/8/layout/process1"/>
    <dgm:cxn modelId="{22067C58-2B23-4BBA-A853-815687920132}" type="presOf" srcId="{FBC0E989-B6B1-4605-BA5E-9D3B1E1ACA1A}" destId="{658B773C-BA99-4689-994C-06B51FDEE555}" srcOrd="0" destOrd="0" presId="urn:microsoft.com/office/officeart/2005/8/layout/process1"/>
    <dgm:cxn modelId="{80679B55-21EB-442A-9477-CF7D7E3A66CD}" type="presOf" srcId="{F5173B5E-09FC-4DEE-8FF1-ADAFAD858E36}" destId="{827A729E-87A3-40B6-B803-90229249A0D0}" srcOrd="0" destOrd="5" presId="urn:microsoft.com/office/officeart/2005/8/layout/process1"/>
    <dgm:cxn modelId="{CE430903-42C3-4074-8306-4236A91B3FCC}" srcId="{FBC0E989-B6B1-4605-BA5E-9D3B1E1ACA1A}" destId="{974FB7CF-968A-4F15-90D5-AEDC450D08B1}" srcOrd="1" destOrd="0" parTransId="{E9F66296-59D4-4715-B6B6-B60545AFF8BC}" sibTransId="{81B599CC-61C9-4A2A-A24A-B2C66DC70D84}"/>
    <dgm:cxn modelId="{587489C4-2282-4322-A0CE-C22967EE6504}" type="presOf" srcId="{12F0479D-B13A-4512-B191-DFB68DF41B27}" destId="{1A312B34-E2DF-4E63-8F64-3992F8FE2734}" srcOrd="1" destOrd="0" presId="urn:microsoft.com/office/officeart/2005/8/layout/process1"/>
    <dgm:cxn modelId="{8C882854-D66E-403B-A184-D497D6FE54AA}" type="presOf" srcId="{5B5C12CC-8D3E-4DA9-97EA-B8D8B18F0B9D}" destId="{827A729E-87A3-40B6-B803-90229249A0D0}" srcOrd="0" destOrd="1" presId="urn:microsoft.com/office/officeart/2005/8/layout/process1"/>
    <dgm:cxn modelId="{A7E4BC64-D2C4-4E09-97BB-F49D59C9F34E}" srcId="{974FB7CF-968A-4F15-90D5-AEDC450D08B1}" destId="{F5173B5E-09FC-4DEE-8FF1-ADAFAD858E36}" srcOrd="4" destOrd="0" parTransId="{EB72CB84-3A5D-47B6-83F8-C60109A06780}" sibTransId="{C67CA6C0-E5B9-476B-AD3F-6BAB8B51C394}"/>
    <dgm:cxn modelId="{2CCC34BD-6135-44C8-8DF8-3DF1B86D3004}" srcId="{974FB7CF-968A-4F15-90D5-AEDC450D08B1}" destId="{A5E9CEB9-EC17-4595-AEE1-4F1F9655E242}" srcOrd="1" destOrd="0" parTransId="{9B595FDC-2397-4BF4-AD68-D0B13ED24C9E}" sibTransId="{AB76578B-D250-4EB4-9289-DE8972966958}"/>
    <dgm:cxn modelId="{74145947-E622-4135-B305-A29037CF5B10}" srcId="{974FB7CF-968A-4F15-90D5-AEDC450D08B1}" destId="{01CEB5EA-8284-42D2-8007-77795C45C085}" srcOrd="2" destOrd="0" parTransId="{0B7185E0-88ED-41BE-AF40-62397D9987C7}" sibTransId="{02F3872D-FC07-445E-A315-2A954F284FC0}"/>
    <dgm:cxn modelId="{7D14FE59-9F66-417F-8972-28AAC1CBC35F}" type="presOf" srcId="{A5E9CEB9-EC17-4595-AEE1-4F1F9655E242}" destId="{827A729E-87A3-40B6-B803-90229249A0D0}" srcOrd="0" destOrd="2" presId="urn:microsoft.com/office/officeart/2005/8/layout/process1"/>
    <dgm:cxn modelId="{3BD06EC6-2C20-4D06-8BD5-4AC49B40E986}" srcId="{FBC0E989-B6B1-4605-BA5E-9D3B1E1ACA1A}" destId="{0C575806-AC05-4191-AF6C-C3EAC5D5CE11}" srcOrd="0" destOrd="0" parTransId="{9428B13D-6AA1-4150-9154-8AB8E0297EB9}" sibTransId="{12F0479D-B13A-4512-B191-DFB68DF41B27}"/>
    <dgm:cxn modelId="{9BE87771-C56C-4D81-ADC5-6DA5DD903F98}" type="presParOf" srcId="{658B773C-BA99-4689-994C-06B51FDEE555}" destId="{7A218B87-CAAF-4E45-94AB-FA989A41AB6A}" srcOrd="0" destOrd="0" presId="urn:microsoft.com/office/officeart/2005/8/layout/process1"/>
    <dgm:cxn modelId="{A8DBBD70-1D34-4C8E-8626-6F919855C4B7}" type="presParOf" srcId="{658B773C-BA99-4689-994C-06B51FDEE555}" destId="{7223D55B-E9B1-4CF5-A443-CC7BBB7CECC8}" srcOrd="1" destOrd="0" presId="urn:microsoft.com/office/officeart/2005/8/layout/process1"/>
    <dgm:cxn modelId="{21306D49-D360-46B7-AF3B-1B5BCC2538A3}" type="presParOf" srcId="{7223D55B-E9B1-4CF5-A443-CC7BBB7CECC8}" destId="{1A312B34-E2DF-4E63-8F64-3992F8FE2734}" srcOrd="0" destOrd="0" presId="urn:microsoft.com/office/officeart/2005/8/layout/process1"/>
    <dgm:cxn modelId="{C3B70B34-18A0-4AC2-8E65-D0CF23E039B5}" type="presParOf" srcId="{658B773C-BA99-4689-994C-06B51FDEE555}" destId="{827A729E-87A3-40B6-B803-90229249A0D0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BD5975E-44E5-4A38-BADB-9CF5158E14E0}" type="doc">
      <dgm:prSet loTypeId="urn:microsoft.com/office/officeart/2005/8/layout/hierarchy4" loCatId="list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endParaRPr lang="es-ES"/>
        </a:p>
      </dgm:t>
    </dgm:pt>
    <dgm:pt modelId="{AB410FE3-DB2D-4B2B-8BE4-9032F0151E5F}">
      <dgm:prSet/>
      <dgm:spPr/>
      <dgm:t>
        <a:bodyPr/>
        <a:lstStyle/>
        <a:p>
          <a:pPr rtl="0"/>
          <a:r>
            <a:rPr lang="es-ES" b="0" i="0" dirty="0" smtClean="0"/>
            <a:t>Conforme se realizan las revisiones del presupuesto se hace frente a la situación y desempeño real de la empresa de acuerdo a los recursos asignados en el mismo</a:t>
          </a:r>
          <a:endParaRPr lang="es-EC" dirty="0"/>
        </a:p>
      </dgm:t>
    </dgm:pt>
    <dgm:pt modelId="{18B2B509-1B80-4FA0-9980-1DB34D170398}" type="parTrans" cxnId="{F2353754-B571-4401-9BBF-7C3F74039AEE}">
      <dgm:prSet/>
      <dgm:spPr/>
      <dgm:t>
        <a:bodyPr/>
        <a:lstStyle/>
        <a:p>
          <a:endParaRPr lang="es-ES"/>
        </a:p>
      </dgm:t>
    </dgm:pt>
    <dgm:pt modelId="{C7AE7ACC-49BE-4985-9558-075026EA84F5}" type="sibTrans" cxnId="{F2353754-B571-4401-9BBF-7C3F74039AEE}">
      <dgm:prSet/>
      <dgm:spPr/>
      <dgm:t>
        <a:bodyPr/>
        <a:lstStyle/>
        <a:p>
          <a:endParaRPr lang="es-ES"/>
        </a:p>
      </dgm:t>
    </dgm:pt>
    <dgm:pt modelId="{4EEB5A2C-47FD-4B3E-AFDD-74696F4D0F7C}">
      <dgm:prSet/>
      <dgm:spPr/>
      <dgm:t>
        <a:bodyPr/>
        <a:lstStyle/>
        <a:p>
          <a:r>
            <a:rPr lang="es-ES" b="0" i="0" dirty="0" smtClean="0"/>
            <a:t>Es crítico que durante este proceso analices con detalle si las desviaciones presentadas se deben a un mal manejo por parte del personal encargado, a un evento extraordinario que se presentó durante el periodo para corroborar que se está presupuestando de la manera correcta en base a objetivos específicos, realistas, medibles y alcanzables en el periodo de tiempo determinado.</a:t>
          </a:r>
          <a:endParaRPr lang="es-ES" b="0" i="0" dirty="0"/>
        </a:p>
      </dgm:t>
    </dgm:pt>
    <dgm:pt modelId="{B5E0C851-4703-4C08-B7EF-8A5456AF532F}" type="parTrans" cxnId="{63FE1879-9DFA-48F0-BA58-5DACD074CD91}">
      <dgm:prSet/>
      <dgm:spPr/>
      <dgm:t>
        <a:bodyPr/>
        <a:lstStyle/>
        <a:p>
          <a:endParaRPr lang="es-ES"/>
        </a:p>
      </dgm:t>
    </dgm:pt>
    <dgm:pt modelId="{7347157E-72E4-4ACA-A124-5552E953F894}" type="sibTrans" cxnId="{63FE1879-9DFA-48F0-BA58-5DACD074CD91}">
      <dgm:prSet/>
      <dgm:spPr/>
      <dgm:t>
        <a:bodyPr/>
        <a:lstStyle/>
        <a:p>
          <a:endParaRPr lang="es-ES"/>
        </a:p>
      </dgm:t>
    </dgm:pt>
    <dgm:pt modelId="{10930BCA-4354-4C4C-869A-4A583BC3EECF}">
      <dgm:prSet/>
      <dgm:spPr/>
      <dgm:t>
        <a:bodyPr/>
        <a:lstStyle/>
        <a:p>
          <a:pPr rtl="0"/>
          <a:r>
            <a:rPr lang="es-ES" b="0" i="0" dirty="0" smtClean="0"/>
            <a:t>Cuando se detecta alguna desviación es importante que se lleven a cabo las acciones pertinentes para corregirlo e identificar los rubros que no están siendo eficientes, determinar prioridades y realizar los ajustes que sean necesarios para que se cumplan en tiempo y forma.</a:t>
          </a:r>
          <a:endParaRPr lang="es-EC" dirty="0"/>
        </a:p>
      </dgm:t>
    </dgm:pt>
    <dgm:pt modelId="{F104AA1E-36A4-4AA4-BDA3-BF6D66798001}" type="parTrans" cxnId="{184F2D71-CD68-49B8-A001-787C29F35D95}">
      <dgm:prSet/>
      <dgm:spPr/>
      <dgm:t>
        <a:bodyPr/>
        <a:lstStyle/>
        <a:p>
          <a:endParaRPr lang="es-ES"/>
        </a:p>
      </dgm:t>
    </dgm:pt>
    <dgm:pt modelId="{9A9CB443-8BC8-470E-8BCB-E7AF7D440D2B}" type="sibTrans" cxnId="{184F2D71-CD68-49B8-A001-787C29F35D95}">
      <dgm:prSet/>
      <dgm:spPr/>
      <dgm:t>
        <a:bodyPr/>
        <a:lstStyle/>
        <a:p>
          <a:endParaRPr lang="es-ES"/>
        </a:p>
      </dgm:t>
    </dgm:pt>
    <dgm:pt modelId="{FD48E2AF-B2C1-4AF6-9CA9-A98EBC2A82A0}" type="pres">
      <dgm:prSet presAssocID="{5BD5975E-44E5-4A38-BADB-9CF5158E14E0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D57034B-4AA9-4053-B9B2-0F5463F0CB62}" type="pres">
      <dgm:prSet presAssocID="{AB410FE3-DB2D-4B2B-8BE4-9032F0151E5F}" presName="vertOne" presStyleCnt="0"/>
      <dgm:spPr/>
    </dgm:pt>
    <dgm:pt modelId="{2EC280EC-1874-4BFD-BB93-0792F097C903}" type="pres">
      <dgm:prSet presAssocID="{AB410FE3-DB2D-4B2B-8BE4-9032F0151E5F}" presName="txOne" presStyleLbl="node0" presStyleIdx="0" presStyleCnt="3" custScaleY="100000" custLinFactNeighborX="-198" custLinFactNeighborY="458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70CE3F7-2146-476C-9769-4764BA28B462}" type="pres">
      <dgm:prSet presAssocID="{AB410FE3-DB2D-4B2B-8BE4-9032F0151E5F}" presName="horzOne" presStyleCnt="0"/>
      <dgm:spPr/>
    </dgm:pt>
    <dgm:pt modelId="{2E73B7B7-9103-449A-80CD-B5BF283EF784}" type="pres">
      <dgm:prSet presAssocID="{C7AE7ACC-49BE-4985-9558-075026EA84F5}" presName="sibSpaceOne" presStyleCnt="0"/>
      <dgm:spPr/>
    </dgm:pt>
    <dgm:pt modelId="{4D9BB87C-976C-4AE5-9944-99D93754CED4}" type="pres">
      <dgm:prSet presAssocID="{10930BCA-4354-4C4C-869A-4A583BC3EECF}" presName="vertOne" presStyleCnt="0"/>
      <dgm:spPr/>
    </dgm:pt>
    <dgm:pt modelId="{FF37E896-FDA1-41EA-8864-BAAD380FA135}" type="pres">
      <dgm:prSet presAssocID="{10930BCA-4354-4C4C-869A-4A583BC3EECF}" presName="txOne" presStyleLbl="node0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A61728-068D-4EC2-B158-01C7E0A853EC}" type="pres">
      <dgm:prSet presAssocID="{10930BCA-4354-4C4C-869A-4A583BC3EECF}" presName="horzOne" presStyleCnt="0"/>
      <dgm:spPr/>
    </dgm:pt>
    <dgm:pt modelId="{AF0AF892-1FDB-436C-9D2E-5DDE4403E926}" type="pres">
      <dgm:prSet presAssocID="{9A9CB443-8BC8-470E-8BCB-E7AF7D440D2B}" presName="sibSpaceOne" presStyleCnt="0"/>
      <dgm:spPr/>
    </dgm:pt>
    <dgm:pt modelId="{434D5B49-41C7-4B13-B824-FFCEE9F0D248}" type="pres">
      <dgm:prSet presAssocID="{4EEB5A2C-47FD-4B3E-AFDD-74696F4D0F7C}" presName="vertOne" presStyleCnt="0"/>
      <dgm:spPr/>
    </dgm:pt>
    <dgm:pt modelId="{BD638943-7E64-46A8-9232-C6CBA8A81CAF}" type="pres">
      <dgm:prSet presAssocID="{4EEB5A2C-47FD-4B3E-AFDD-74696F4D0F7C}" presName="txOne" presStyleLbl="node0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36EDF1-6206-4B48-8885-3CB221C6040D}" type="pres">
      <dgm:prSet presAssocID="{4EEB5A2C-47FD-4B3E-AFDD-74696F4D0F7C}" presName="horzOne" presStyleCnt="0"/>
      <dgm:spPr/>
    </dgm:pt>
  </dgm:ptLst>
  <dgm:cxnLst>
    <dgm:cxn modelId="{4271C72C-CB6C-44FC-B34F-428BCE1F3409}" type="presOf" srcId="{4EEB5A2C-47FD-4B3E-AFDD-74696F4D0F7C}" destId="{BD638943-7E64-46A8-9232-C6CBA8A81CAF}" srcOrd="0" destOrd="0" presId="urn:microsoft.com/office/officeart/2005/8/layout/hierarchy4"/>
    <dgm:cxn modelId="{F2353754-B571-4401-9BBF-7C3F74039AEE}" srcId="{5BD5975E-44E5-4A38-BADB-9CF5158E14E0}" destId="{AB410FE3-DB2D-4B2B-8BE4-9032F0151E5F}" srcOrd="0" destOrd="0" parTransId="{18B2B509-1B80-4FA0-9980-1DB34D170398}" sibTransId="{C7AE7ACC-49BE-4985-9558-075026EA84F5}"/>
    <dgm:cxn modelId="{AC88C627-2BBD-4034-8800-734690C1B2E7}" type="presOf" srcId="{5BD5975E-44E5-4A38-BADB-9CF5158E14E0}" destId="{FD48E2AF-B2C1-4AF6-9CA9-A98EBC2A82A0}" srcOrd="0" destOrd="0" presId="urn:microsoft.com/office/officeart/2005/8/layout/hierarchy4"/>
    <dgm:cxn modelId="{184F2D71-CD68-49B8-A001-787C29F35D95}" srcId="{5BD5975E-44E5-4A38-BADB-9CF5158E14E0}" destId="{10930BCA-4354-4C4C-869A-4A583BC3EECF}" srcOrd="1" destOrd="0" parTransId="{F104AA1E-36A4-4AA4-BDA3-BF6D66798001}" sibTransId="{9A9CB443-8BC8-470E-8BCB-E7AF7D440D2B}"/>
    <dgm:cxn modelId="{E5FA0D69-2B07-4DDD-84AD-28FE8E058878}" type="presOf" srcId="{10930BCA-4354-4C4C-869A-4A583BC3EECF}" destId="{FF37E896-FDA1-41EA-8864-BAAD380FA135}" srcOrd="0" destOrd="0" presId="urn:microsoft.com/office/officeart/2005/8/layout/hierarchy4"/>
    <dgm:cxn modelId="{DA39040E-F7C5-4F09-9A40-F6F4BEBF23BF}" type="presOf" srcId="{AB410FE3-DB2D-4B2B-8BE4-9032F0151E5F}" destId="{2EC280EC-1874-4BFD-BB93-0792F097C903}" srcOrd="0" destOrd="0" presId="urn:microsoft.com/office/officeart/2005/8/layout/hierarchy4"/>
    <dgm:cxn modelId="{63FE1879-9DFA-48F0-BA58-5DACD074CD91}" srcId="{5BD5975E-44E5-4A38-BADB-9CF5158E14E0}" destId="{4EEB5A2C-47FD-4B3E-AFDD-74696F4D0F7C}" srcOrd="2" destOrd="0" parTransId="{B5E0C851-4703-4C08-B7EF-8A5456AF532F}" sibTransId="{7347157E-72E4-4ACA-A124-5552E953F894}"/>
    <dgm:cxn modelId="{16E81A50-CC44-4C93-9EFC-B2513ADCC606}" type="presParOf" srcId="{FD48E2AF-B2C1-4AF6-9CA9-A98EBC2A82A0}" destId="{6D57034B-4AA9-4053-B9B2-0F5463F0CB62}" srcOrd="0" destOrd="0" presId="urn:microsoft.com/office/officeart/2005/8/layout/hierarchy4"/>
    <dgm:cxn modelId="{E68AB26A-DA4E-4E0F-BAAA-633D601EA18B}" type="presParOf" srcId="{6D57034B-4AA9-4053-B9B2-0F5463F0CB62}" destId="{2EC280EC-1874-4BFD-BB93-0792F097C903}" srcOrd="0" destOrd="0" presId="urn:microsoft.com/office/officeart/2005/8/layout/hierarchy4"/>
    <dgm:cxn modelId="{1912D54A-7FC8-466B-85AD-13E8BC80E789}" type="presParOf" srcId="{6D57034B-4AA9-4053-B9B2-0F5463F0CB62}" destId="{B70CE3F7-2146-476C-9769-4764BA28B462}" srcOrd="1" destOrd="0" presId="urn:microsoft.com/office/officeart/2005/8/layout/hierarchy4"/>
    <dgm:cxn modelId="{8E146D11-25D0-4ABB-90F7-9A433BDE8287}" type="presParOf" srcId="{FD48E2AF-B2C1-4AF6-9CA9-A98EBC2A82A0}" destId="{2E73B7B7-9103-449A-80CD-B5BF283EF784}" srcOrd="1" destOrd="0" presId="urn:microsoft.com/office/officeart/2005/8/layout/hierarchy4"/>
    <dgm:cxn modelId="{BA94FA8F-0D61-4F67-86FD-F488B1650825}" type="presParOf" srcId="{FD48E2AF-B2C1-4AF6-9CA9-A98EBC2A82A0}" destId="{4D9BB87C-976C-4AE5-9944-99D93754CED4}" srcOrd="2" destOrd="0" presId="urn:microsoft.com/office/officeart/2005/8/layout/hierarchy4"/>
    <dgm:cxn modelId="{C3A7C1B1-8E14-4861-A121-0DE22E9DA46D}" type="presParOf" srcId="{4D9BB87C-976C-4AE5-9944-99D93754CED4}" destId="{FF37E896-FDA1-41EA-8864-BAAD380FA135}" srcOrd="0" destOrd="0" presId="urn:microsoft.com/office/officeart/2005/8/layout/hierarchy4"/>
    <dgm:cxn modelId="{325E834E-0E0C-438F-8FD1-8F0BD204B3E1}" type="presParOf" srcId="{4D9BB87C-976C-4AE5-9944-99D93754CED4}" destId="{60A61728-068D-4EC2-B158-01C7E0A853EC}" srcOrd="1" destOrd="0" presId="urn:microsoft.com/office/officeart/2005/8/layout/hierarchy4"/>
    <dgm:cxn modelId="{D52AE8BD-BB9A-4D38-80BB-587D8D827AA7}" type="presParOf" srcId="{FD48E2AF-B2C1-4AF6-9CA9-A98EBC2A82A0}" destId="{AF0AF892-1FDB-436C-9D2E-5DDE4403E926}" srcOrd="3" destOrd="0" presId="urn:microsoft.com/office/officeart/2005/8/layout/hierarchy4"/>
    <dgm:cxn modelId="{EEDC86EC-DCAD-4007-9FFE-70AA84381D12}" type="presParOf" srcId="{FD48E2AF-B2C1-4AF6-9CA9-A98EBC2A82A0}" destId="{434D5B49-41C7-4B13-B824-FFCEE9F0D248}" srcOrd="4" destOrd="0" presId="urn:microsoft.com/office/officeart/2005/8/layout/hierarchy4"/>
    <dgm:cxn modelId="{479D9412-367D-45AE-AE9F-DF4AC6B802CB}" type="presParOf" srcId="{434D5B49-41C7-4B13-B824-FFCEE9F0D248}" destId="{BD638943-7E64-46A8-9232-C6CBA8A81CAF}" srcOrd="0" destOrd="0" presId="urn:microsoft.com/office/officeart/2005/8/layout/hierarchy4"/>
    <dgm:cxn modelId="{CC843BC5-D387-40AF-96CA-48F9821300EC}" type="presParOf" srcId="{434D5B49-41C7-4B13-B824-FFCEE9F0D248}" destId="{0036EDF1-6206-4B48-8885-3CB221C6040D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38E6AF-83E0-4354-8561-DC5592CB3B0A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09BFE95-EBB8-4360-AEA4-B2F9438B4428}">
      <dgm:prSet/>
      <dgm:spPr/>
      <dgm:t>
        <a:bodyPr/>
        <a:lstStyle/>
        <a:p>
          <a:pPr algn="just" rtl="0"/>
          <a:r>
            <a:rPr lang="es-ES" dirty="0" smtClean="0"/>
            <a:t>Cuando administras un pequeño negocio, cada dólar importa. Desde contratar empleados, hasta comprar equipos, alquilar oficinas, tu dinero debe repartirse en gastos. Por eso no puedes desperdiciarlo en gastos superfluos.</a:t>
          </a:r>
          <a:endParaRPr lang="es-EC" dirty="0"/>
        </a:p>
      </dgm:t>
    </dgm:pt>
    <dgm:pt modelId="{1B89B010-15F7-4E41-B2EE-E05713A1E8DE}" type="parTrans" cxnId="{C592EC0A-2F04-43BB-9212-E046D8C35964}">
      <dgm:prSet/>
      <dgm:spPr/>
      <dgm:t>
        <a:bodyPr/>
        <a:lstStyle/>
        <a:p>
          <a:endParaRPr lang="es-ES"/>
        </a:p>
      </dgm:t>
    </dgm:pt>
    <dgm:pt modelId="{10417A84-7746-455E-9A18-EEDD59ED791E}" type="sibTrans" cxnId="{C592EC0A-2F04-43BB-9212-E046D8C35964}">
      <dgm:prSet/>
      <dgm:spPr/>
      <dgm:t>
        <a:bodyPr/>
        <a:lstStyle/>
        <a:p>
          <a:endParaRPr lang="es-ES"/>
        </a:p>
      </dgm:t>
    </dgm:pt>
    <dgm:pt modelId="{9D46D317-05BC-4E0F-BD3C-DDD6D23866B6}">
      <dgm:prSet/>
      <dgm:spPr/>
      <dgm:t>
        <a:bodyPr/>
        <a:lstStyle/>
        <a:p>
          <a:pPr algn="just" rtl="0"/>
          <a:r>
            <a:rPr lang="es-ES" dirty="0" smtClean="0"/>
            <a:t>Crear presupuestos le otorga a tu negocio más seguridad financiera. </a:t>
          </a:r>
          <a:endParaRPr lang="es-EC" dirty="0"/>
        </a:p>
      </dgm:t>
    </dgm:pt>
    <dgm:pt modelId="{9DAE376A-9803-4A72-A2A9-52C7A06775D1}" type="parTrans" cxnId="{ADE1EFAD-3DA3-4374-80F7-BA279402F665}">
      <dgm:prSet/>
      <dgm:spPr/>
      <dgm:t>
        <a:bodyPr/>
        <a:lstStyle/>
        <a:p>
          <a:endParaRPr lang="es-ES"/>
        </a:p>
      </dgm:t>
    </dgm:pt>
    <dgm:pt modelId="{F296DD18-EF59-4D60-BA78-01A04557573B}" type="sibTrans" cxnId="{ADE1EFAD-3DA3-4374-80F7-BA279402F665}">
      <dgm:prSet/>
      <dgm:spPr/>
      <dgm:t>
        <a:bodyPr/>
        <a:lstStyle/>
        <a:p>
          <a:endParaRPr lang="es-ES"/>
        </a:p>
      </dgm:t>
    </dgm:pt>
    <dgm:pt modelId="{A5AD431A-611B-4DF9-AEF4-739B30B33106}">
      <dgm:prSet/>
      <dgm:spPr/>
      <dgm:t>
        <a:bodyPr/>
        <a:lstStyle/>
        <a:p>
          <a:pPr algn="just" rtl="0"/>
          <a:r>
            <a:rPr lang="es-ES" dirty="0" smtClean="0"/>
            <a:t>Aun cuando a tu negocio le esté yendo bien y esté generando enormes ganancias, un presupuesto puede servirte para planear cómo invertir tu dinero y maximizar tus ingresos.</a:t>
          </a:r>
          <a:endParaRPr lang="es-EC" dirty="0"/>
        </a:p>
      </dgm:t>
    </dgm:pt>
    <dgm:pt modelId="{7DD75E5A-4423-4E83-855D-558DF8B1AC3C}" type="parTrans" cxnId="{83EF84EB-11F0-4A5B-9CF0-A14AA32A2964}">
      <dgm:prSet/>
      <dgm:spPr/>
      <dgm:t>
        <a:bodyPr/>
        <a:lstStyle/>
        <a:p>
          <a:endParaRPr lang="es-ES"/>
        </a:p>
      </dgm:t>
    </dgm:pt>
    <dgm:pt modelId="{9B7106F2-1B8C-427B-9898-3414D502DE7E}" type="sibTrans" cxnId="{83EF84EB-11F0-4A5B-9CF0-A14AA32A2964}">
      <dgm:prSet/>
      <dgm:spPr/>
      <dgm:t>
        <a:bodyPr/>
        <a:lstStyle/>
        <a:p>
          <a:endParaRPr lang="es-ES"/>
        </a:p>
      </dgm:t>
    </dgm:pt>
    <dgm:pt modelId="{F4FBB685-8C95-4AD7-A3E2-1B17A7B2BBFD}">
      <dgm:prSet/>
      <dgm:spPr/>
      <dgm:t>
        <a:bodyPr/>
        <a:lstStyle/>
        <a:p>
          <a:pPr algn="just" rtl="0"/>
          <a:r>
            <a:rPr lang="es-ES" dirty="0" smtClean="0"/>
            <a:t>Un presupuesto también puede ser útil para determinar si necesitas financiamiento o no, si estás en condiciones de pedir prestado capital y cuánto dinero precisas exactamente.</a:t>
          </a:r>
          <a:endParaRPr lang="es-EC" dirty="0"/>
        </a:p>
      </dgm:t>
    </dgm:pt>
    <dgm:pt modelId="{7B6B7C3E-2E5A-445F-B55E-06DC8C426C32}" type="parTrans" cxnId="{1504B5CF-1BC7-47CA-9C00-01E9F7AF503F}">
      <dgm:prSet/>
      <dgm:spPr/>
      <dgm:t>
        <a:bodyPr/>
        <a:lstStyle/>
        <a:p>
          <a:endParaRPr lang="es-ES"/>
        </a:p>
      </dgm:t>
    </dgm:pt>
    <dgm:pt modelId="{6AA2A418-DC19-48C5-9492-E3B0E7752D04}" type="sibTrans" cxnId="{1504B5CF-1BC7-47CA-9C00-01E9F7AF503F}">
      <dgm:prSet/>
      <dgm:spPr/>
      <dgm:t>
        <a:bodyPr/>
        <a:lstStyle/>
        <a:p>
          <a:endParaRPr lang="es-ES"/>
        </a:p>
      </dgm:t>
    </dgm:pt>
    <dgm:pt modelId="{A7FAB7EC-02B2-4321-A781-7118D2E4CC93}">
      <dgm:prSet/>
      <dgm:spPr/>
      <dgm:t>
        <a:bodyPr/>
        <a:lstStyle/>
        <a:p>
          <a:pPr algn="just" rtl="0"/>
          <a:r>
            <a:rPr lang="es-ES" dirty="0" smtClean="0"/>
            <a:t>Es imposible predecir el futuro. </a:t>
          </a:r>
        </a:p>
        <a:p>
          <a:pPr algn="just" rtl="0"/>
          <a:r>
            <a:rPr lang="es-ES" dirty="0" smtClean="0"/>
            <a:t>Sin embargo, si dispones de un presupuesto, puedes evaluar si tu negocio está preparado para cualquier eventualidad financiera.</a:t>
          </a:r>
          <a:endParaRPr lang="es-EC" dirty="0"/>
        </a:p>
      </dgm:t>
    </dgm:pt>
    <dgm:pt modelId="{C5A5D3F4-14C8-43C1-88C9-2C1260973983}" type="parTrans" cxnId="{D4526A81-8018-4454-A044-2DF59815635F}">
      <dgm:prSet/>
      <dgm:spPr/>
      <dgm:t>
        <a:bodyPr/>
        <a:lstStyle/>
        <a:p>
          <a:endParaRPr lang="es-ES"/>
        </a:p>
      </dgm:t>
    </dgm:pt>
    <dgm:pt modelId="{6DBD527F-0D35-4CF9-94D4-B3D18C480B0E}" type="sibTrans" cxnId="{D4526A81-8018-4454-A044-2DF59815635F}">
      <dgm:prSet/>
      <dgm:spPr/>
      <dgm:t>
        <a:bodyPr/>
        <a:lstStyle/>
        <a:p>
          <a:endParaRPr lang="es-ES"/>
        </a:p>
      </dgm:t>
    </dgm:pt>
    <dgm:pt modelId="{7E0CB7B3-1FB0-4134-ADCC-823871FB6AB5}" type="pres">
      <dgm:prSet presAssocID="{D038E6AF-83E0-4354-8561-DC5592CB3B0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C48D9C6-7757-40AF-A122-F47350E1E320}" type="pres">
      <dgm:prSet presAssocID="{D038E6AF-83E0-4354-8561-DC5592CB3B0A}" presName="arrow" presStyleLbl="bgShp" presStyleIdx="0" presStyleCnt="1"/>
      <dgm:spPr/>
    </dgm:pt>
    <dgm:pt modelId="{084A2651-EBFD-4506-A726-4624C51DD3CC}" type="pres">
      <dgm:prSet presAssocID="{D038E6AF-83E0-4354-8561-DC5592CB3B0A}" presName="points" presStyleCnt="0"/>
      <dgm:spPr/>
    </dgm:pt>
    <dgm:pt modelId="{308B7C2C-68F8-4595-B670-6356DBFDB2BE}" type="pres">
      <dgm:prSet presAssocID="{F09BFE95-EBB8-4360-AEA4-B2F9438B4428}" presName="compositeA" presStyleCnt="0"/>
      <dgm:spPr/>
    </dgm:pt>
    <dgm:pt modelId="{AFE10869-EB93-4C8B-9E4E-816DEC6AC9E9}" type="pres">
      <dgm:prSet presAssocID="{F09BFE95-EBB8-4360-AEA4-B2F9438B4428}" presName="textA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60C5B65-23ED-4017-97AD-F345C34A3673}" type="pres">
      <dgm:prSet presAssocID="{F09BFE95-EBB8-4360-AEA4-B2F9438B4428}" presName="circleA" presStyleLbl="node1" presStyleIdx="0" presStyleCnt="5"/>
      <dgm:spPr/>
    </dgm:pt>
    <dgm:pt modelId="{D2742FBF-DD70-4A1D-AB9C-7BB02763D435}" type="pres">
      <dgm:prSet presAssocID="{F09BFE95-EBB8-4360-AEA4-B2F9438B4428}" presName="spaceA" presStyleCnt="0"/>
      <dgm:spPr/>
    </dgm:pt>
    <dgm:pt modelId="{045DF218-AF5E-424B-A0F9-CC9474D30F6B}" type="pres">
      <dgm:prSet presAssocID="{10417A84-7746-455E-9A18-EEDD59ED791E}" presName="space" presStyleCnt="0"/>
      <dgm:spPr/>
    </dgm:pt>
    <dgm:pt modelId="{C02AFD9E-00C5-457A-9A4A-836BD85968E6}" type="pres">
      <dgm:prSet presAssocID="{9D46D317-05BC-4E0F-BD3C-DDD6D23866B6}" presName="compositeB" presStyleCnt="0"/>
      <dgm:spPr/>
    </dgm:pt>
    <dgm:pt modelId="{FA8CC3A6-3E37-46D8-A150-80F51134BDF5}" type="pres">
      <dgm:prSet presAssocID="{9D46D317-05BC-4E0F-BD3C-DDD6D23866B6}" presName="text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815B83E-A60D-43FF-A9A1-2A1958958512}" type="pres">
      <dgm:prSet presAssocID="{9D46D317-05BC-4E0F-BD3C-DDD6D23866B6}" presName="circleB" presStyleLbl="node1" presStyleIdx="1" presStyleCnt="5"/>
      <dgm:spPr/>
    </dgm:pt>
    <dgm:pt modelId="{D8FD2A93-2018-4533-B1FC-99186FA79418}" type="pres">
      <dgm:prSet presAssocID="{9D46D317-05BC-4E0F-BD3C-DDD6D23866B6}" presName="spaceB" presStyleCnt="0"/>
      <dgm:spPr/>
    </dgm:pt>
    <dgm:pt modelId="{BE6207C2-E7AC-4776-9D59-6A3E6B726931}" type="pres">
      <dgm:prSet presAssocID="{F296DD18-EF59-4D60-BA78-01A04557573B}" presName="space" presStyleCnt="0"/>
      <dgm:spPr/>
    </dgm:pt>
    <dgm:pt modelId="{26595691-BBAB-4B0C-82A7-5A584D8131D5}" type="pres">
      <dgm:prSet presAssocID="{A5AD431A-611B-4DF9-AEF4-739B30B33106}" presName="compositeA" presStyleCnt="0"/>
      <dgm:spPr/>
    </dgm:pt>
    <dgm:pt modelId="{5F0431A5-731F-4404-BDF2-A460DB42B2C7}" type="pres">
      <dgm:prSet presAssocID="{A5AD431A-611B-4DF9-AEF4-739B30B33106}" presName="textA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5899E53-E151-40FA-AA6C-ED61EF6D55DC}" type="pres">
      <dgm:prSet presAssocID="{A5AD431A-611B-4DF9-AEF4-739B30B33106}" presName="circleA" presStyleLbl="node1" presStyleIdx="2" presStyleCnt="5"/>
      <dgm:spPr/>
    </dgm:pt>
    <dgm:pt modelId="{6B018B20-206F-4519-A5AA-CD066930E947}" type="pres">
      <dgm:prSet presAssocID="{A5AD431A-611B-4DF9-AEF4-739B30B33106}" presName="spaceA" presStyleCnt="0"/>
      <dgm:spPr/>
    </dgm:pt>
    <dgm:pt modelId="{CA3F3FB7-5F1B-4FC0-A456-4953049B9B61}" type="pres">
      <dgm:prSet presAssocID="{9B7106F2-1B8C-427B-9898-3414D502DE7E}" presName="space" presStyleCnt="0"/>
      <dgm:spPr/>
    </dgm:pt>
    <dgm:pt modelId="{0E477526-363E-436A-A9C0-8C6B9A71B7B1}" type="pres">
      <dgm:prSet presAssocID="{F4FBB685-8C95-4AD7-A3E2-1B17A7B2BBFD}" presName="compositeB" presStyleCnt="0"/>
      <dgm:spPr/>
    </dgm:pt>
    <dgm:pt modelId="{1E12C033-F0AB-4C90-80B4-3D3D69E45304}" type="pres">
      <dgm:prSet presAssocID="{F4FBB685-8C95-4AD7-A3E2-1B17A7B2BBFD}" presName="textB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552B99B-DA15-4AB8-9C68-B1A2A63CD5F8}" type="pres">
      <dgm:prSet presAssocID="{F4FBB685-8C95-4AD7-A3E2-1B17A7B2BBFD}" presName="circleB" presStyleLbl="node1" presStyleIdx="3" presStyleCnt="5"/>
      <dgm:spPr/>
    </dgm:pt>
    <dgm:pt modelId="{C3393382-6C42-40B8-B1A4-52FFF05A2714}" type="pres">
      <dgm:prSet presAssocID="{F4FBB685-8C95-4AD7-A3E2-1B17A7B2BBFD}" presName="spaceB" presStyleCnt="0"/>
      <dgm:spPr/>
    </dgm:pt>
    <dgm:pt modelId="{618A3C9F-FFA8-4D1B-94B3-9DE948619429}" type="pres">
      <dgm:prSet presAssocID="{6AA2A418-DC19-48C5-9492-E3B0E7752D04}" presName="space" presStyleCnt="0"/>
      <dgm:spPr/>
    </dgm:pt>
    <dgm:pt modelId="{C5EC55F3-D098-47AD-8A99-5C008BD976AC}" type="pres">
      <dgm:prSet presAssocID="{A7FAB7EC-02B2-4321-A781-7118D2E4CC93}" presName="compositeA" presStyleCnt="0"/>
      <dgm:spPr/>
    </dgm:pt>
    <dgm:pt modelId="{A0DDD712-18D3-46D2-AB41-EA70921899D9}" type="pres">
      <dgm:prSet presAssocID="{A7FAB7EC-02B2-4321-A781-7118D2E4CC93}" presName="textA" presStyleLbl="revTx" presStyleIdx="4" presStyleCnt="5" custLinFactNeighborX="-1960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4EA4D92-A617-407F-89EB-7FCA04BB3493}" type="pres">
      <dgm:prSet presAssocID="{A7FAB7EC-02B2-4321-A781-7118D2E4CC93}" presName="circleA" presStyleLbl="node1" presStyleIdx="4" presStyleCnt="5"/>
      <dgm:spPr/>
    </dgm:pt>
    <dgm:pt modelId="{8A89165A-DF14-4471-981B-FAAF62B4BF41}" type="pres">
      <dgm:prSet presAssocID="{A7FAB7EC-02B2-4321-A781-7118D2E4CC93}" presName="spaceA" presStyleCnt="0"/>
      <dgm:spPr/>
    </dgm:pt>
  </dgm:ptLst>
  <dgm:cxnLst>
    <dgm:cxn modelId="{E0802E53-53E0-4479-B689-6CE4B1648C8C}" type="presOf" srcId="{A5AD431A-611B-4DF9-AEF4-739B30B33106}" destId="{5F0431A5-731F-4404-BDF2-A460DB42B2C7}" srcOrd="0" destOrd="0" presId="urn:microsoft.com/office/officeart/2005/8/layout/hProcess11"/>
    <dgm:cxn modelId="{C592EC0A-2F04-43BB-9212-E046D8C35964}" srcId="{D038E6AF-83E0-4354-8561-DC5592CB3B0A}" destId="{F09BFE95-EBB8-4360-AEA4-B2F9438B4428}" srcOrd="0" destOrd="0" parTransId="{1B89B010-15F7-4E41-B2EE-E05713A1E8DE}" sibTransId="{10417A84-7746-455E-9A18-EEDD59ED791E}"/>
    <dgm:cxn modelId="{83EF84EB-11F0-4A5B-9CF0-A14AA32A2964}" srcId="{D038E6AF-83E0-4354-8561-DC5592CB3B0A}" destId="{A5AD431A-611B-4DF9-AEF4-739B30B33106}" srcOrd="2" destOrd="0" parTransId="{7DD75E5A-4423-4E83-855D-558DF8B1AC3C}" sibTransId="{9B7106F2-1B8C-427B-9898-3414D502DE7E}"/>
    <dgm:cxn modelId="{D4526A81-8018-4454-A044-2DF59815635F}" srcId="{D038E6AF-83E0-4354-8561-DC5592CB3B0A}" destId="{A7FAB7EC-02B2-4321-A781-7118D2E4CC93}" srcOrd="4" destOrd="0" parTransId="{C5A5D3F4-14C8-43C1-88C9-2C1260973983}" sibTransId="{6DBD527F-0D35-4CF9-94D4-B3D18C480B0E}"/>
    <dgm:cxn modelId="{00DF064E-210B-4B03-A28B-470FB6E5C11A}" type="presOf" srcId="{A7FAB7EC-02B2-4321-A781-7118D2E4CC93}" destId="{A0DDD712-18D3-46D2-AB41-EA70921899D9}" srcOrd="0" destOrd="0" presId="urn:microsoft.com/office/officeart/2005/8/layout/hProcess11"/>
    <dgm:cxn modelId="{EFEEC9B6-A64B-426E-B72F-02F8020A4BC8}" type="presOf" srcId="{D038E6AF-83E0-4354-8561-DC5592CB3B0A}" destId="{7E0CB7B3-1FB0-4134-ADCC-823871FB6AB5}" srcOrd="0" destOrd="0" presId="urn:microsoft.com/office/officeart/2005/8/layout/hProcess11"/>
    <dgm:cxn modelId="{ADE1EFAD-3DA3-4374-80F7-BA279402F665}" srcId="{D038E6AF-83E0-4354-8561-DC5592CB3B0A}" destId="{9D46D317-05BC-4E0F-BD3C-DDD6D23866B6}" srcOrd="1" destOrd="0" parTransId="{9DAE376A-9803-4A72-A2A9-52C7A06775D1}" sibTransId="{F296DD18-EF59-4D60-BA78-01A04557573B}"/>
    <dgm:cxn modelId="{1504B5CF-1BC7-47CA-9C00-01E9F7AF503F}" srcId="{D038E6AF-83E0-4354-8561-DC5592CB3B0A}" destId="{F4FBB685-8C95-4AD7-A3E2-1B17A7B2BBFD}" srcOrd="3" destOrd="0" parTransId="{7B6B7C3E-2E5A-445F-B55E-06DC8C426C32}" sibTransId="{6AA2A418-DC19-48C5-9492-E3B0E7752D04}"/>
    <dgm:cxn modelId="{12F946BA-E987-4D25-9DDB-91B20B0773B8}" type="presOf" srcId="{F4FBB685-8C95-4AD7-A3E2-1B17A7B2BBFD}" destId="{1E12C033-F0AB-4C90-80B4-3D3D69E45304}" srcOrd="0" destOrd="0" presId="urn:microsoft.com/office/officeart/2005/8/layout/hProcess11"/>
    <dgm:cxn modelId="{4CAAA884-F656-4C0D-A2E4-3892FDE4EE59}" type="presOf" srcId="{F09BFE95-EBB8-4360-AEA4-B2F9438B4428}" destId="{AFE10869-EB93-4C8B-9E4E-816DEC6AC9E9}" srcOrd="0" destOrd="0" presId="urn:microsoft.com/office/officeart/2005/8/layout/hProcess11"/>
    <dgm:cxn modelId="{3976B4D6-51B6-49CD-ACD3-3836EBC47C0D}" type="presOf" srcId="{9D46D317-05BC-4E0F-BD3C-DDD6D23866B6}" destId="{FA8CC3A6-3E37-46D8-A150-80F51134BDF5}" srcOrd="0" destOrd="0" presId="urn:microsoft.com/office/officeart/2005/8/layout/hProcess11"/>
    <dgm:cxn modelId="{FD44CE9D-8DA9-41B7-9216-B2E30F14BD27}" type="presParOf" srcId="{7E0CB7B3-1FB0-4134-ADCC-823871FB6AB5}" destId="{4C48D9C6-7757-40AF-A122-F47350E1E320}" srcOrd="0" destOrd="0" presId="urn:microsoft.com/office/officeart/2005/8/layout/hProcess11"/>
    <dgm:cxn modelId="{3CAA6A2A-A0ED-4F2C-8B1A-F5B3ACD459A2}" type="presParOf" srcId="{7E0CB7B3-1FB0-4134-ADCC-823871FB6AB5}" destId="{084A2651-EBFD-4506-A726-4624C51DD3CC}" srcOrd="1" destOrd="0" presId="urn:microsoft.com/office/officeart/2005/8/layout/hProcess11"/>
    <dgm:cxn modelId="{C71C73FF-840F-4AFB-8EB3-81ED4442C0C3}" type="presParOf" srcId="{084A2651-EBFD-4506-A726-4624C51DD3CC}" destId="{308B7C2C-68F8-4595-B670-6356DBFDB2BE}" srcOrd="0" destOrd="0" presId="urn:microsoft.com/office/officeart/2005/8/layout/hProcess11"/>
    <dgm:cxn modelId="{7615C98D-7111-4DD1-9846-E2A07FC2E0F1}" type="presParOf" srcId="{308B7C2C-68F8-4595-B670-6356DBFDB2BE}" destId="{AFE10869-EB93-4C8B-9E4E-816DEC6AC9E9}" srcOrd="0" destOrd="0" presId="urn:microsoft.com/office/officeart/2005/8/layout/hProcess11"/>
    <dgm:cxn modelId="{574C1F00-5C1C-4F3E-A650-EAB8F6BB675A}" type="presParOf" srcId="{308B7C2C-68F8-4595-B670-6356DBFDB2BE}" destId="{760C5B65-23ED-4017-97AD-F345C34A3673}" srcOrd="1" destOrd="0" presId="urn:microsoft.com/office/officeart/2005/8/layout/hProcess11"/>
    <dgm:cxn modelId="{D5EB705B-5AEF-4C3F-A75D-107E87B685D8}" type="presParOf" srcId="{308B7C2C-68F8-4595-B670-6356DBFDB2BE}" destId="{D2742FBF-DD70-4A1D-AB9C-7BB02763D435}" srcOrd="2" destOrd="0" presId="urn:microsoft.com/office/officeart/2005/8/layout/hProcess11"/>
    <dgm:cxn modelId="{6D5FA1C3-DEA6-4608-B93D-B1ABE951F284}" type="presParOf" srcId="{084A2651-EBFD-4506-A726-4624C51DD3CC}" destId="{045DF218-AF5E-424B-A0F9-CC9474D30F6B}" srcOrd="1" destOrd="0" presId="urn:microsoft.com/office/officeart/2005/8/layout/hProcess11"/>
    <dgm:cxn modelId="{4C9F228A-66E5-418F-8CBA-28E3582C04BD}" type="presParOf" srcId="{084A2651-EBFD-4506-A726-4624C51DD3CC}" destId="{C02AFD9E-00C5-457A-9A4A-836BD85968E6}" srcOrd="2" destOrd="0" presId="urn:microsoft.com/office/officeart/2005/8/layout/hProcess11"/>
    <dgm:cxn modelId="{F85C2427-0076-4DCE-8DB7-155C20C7DAEA}" type="presParOf" srcId="{C02AFD9E-00C5-457A-9A4A-836BD85968E6}" destId="{FA8CC3A6-3E37-46D8-A150-80F51134BDF5}" srcOrd="0" destOrd="0" presId="urn:microsoft.com/office/officeart/2005/8/layout/hProcess11"/>
    <dgm:cxn modelId="{B3708968-81A2-45AC-ABB5-1E5D3A1793FF}" type="presParOf" srcId="{C02AFD9E-00C5-457A-9A4A-836BD85968E6}" destId="{B815B83E-A60D-43FF-A9A1-2A1958958512}" srcOrd="1" destOrd="0" presId="urn:microsoft.com/office/officeart/2005/8/layout/hProcess11"/>
    <dgm:cxn modelId="{921DD0D5-5FF4-4B51-BE3B-950582D050B5}" type="presParOf" srcId="{C02AFD9E-00C5-457A-9A4A-836BD85968E6}" destId="{D8FD2A93-2018-4533-B1FC-99186FA79418}" srcOrd="2" destOrd="0" presId="urn:microsoft.com/office/officeart/2005/8/layout/hProcess11"/>
    <dgm:cxn modelId="{89549820-6295-4F6B-B43E-C8CEBC3CDE02}" type="presParOf" srcId="{084A2651-EBFD-4506-A726-4624C51DD3CC}" destId="{BE6207C2-E7AC-4776-9D59-6A3E6B726931}" srcOrd="3" destOrd="0" presId="urn:microsoft.com/office/officeart/2005/8/layout/hProcess11"/>
    <dgm:cxn modelId="{35D16185-7F64-43E1-849E-C5B8328D69E9}" type="presParOf" srcId="{084A2651-EBFD-4506-A726-4624C51DD3CC}" destId="{26595691-BBAB-4B0C-82A7-5A584D8131D5}" srcOrd="4" destOrd="0" presId="urn:microsoft.com/office/officeart/2005/8/layout/hProcess11"/>
    <dgm:cxn modelId="{774DB9BB-BE4C-44D4-9415-4DDFE640600B}" type="presParOf" srcId="{26595691-BBAB-4B0C-82A7-5A584D8131D5}" destId="{5F0431A5-731F-4404-BDF2-A460DB42B2C7}" srcOrd="0" destOrd="0" presId="urn:microsoft.com/office/officeart/2005/8/layout/hProcess11"/>
    <dgm:cxn modelId="{6BD9541E-3F99-4087-863C-ABA3D67E76A2}" type="presParOf" srcId="{26595691-BBAB-4B0C-82A7-5A584D8131D5}" destId="{75899E53-E151-40FA-AA6C-ED61EF6D55DC}" srcOrd="1" destOrd="0" presId="urn:microsoft.com/office/officeart/2005/8/layout/hProcess11"/>
    <dgm:cxn modelId="{21CB874E-C8B8-485D-ADF9-C1A730EC9488}" type="presParOf" srcId="{26595691-BBAB-4B0C-82A7-5A584D8131D5}" destId="{6B018B20-206F-4519-A5AA-CD066930E947}" srcOrd="2" destOrd="0" presId="urn:microsoft.com/office/officeart/2005/8/layout/hProcess11"/>
    <dgm:cxn modelId="{23CF4AC3-E060-44AB-9240-92EA77AE2F4C}" type="presParOf" srcId="{084A2651-EBFD-4506-A726-4624C51DD3CC}" destId="{CA3F3FB7-5F1B-4FC0-A456-4953049B9B61}" srcOrd="5" destOrd="0" presId="urn:microsoft.com/office/officeart/2005/8/layout/hProcess11"/>
    <dgm:cxn modelId="{E0086AF2-FBFB-48FC-AA1D-DFA385220438}" type="presParOf" srcId="{084A2651-EBFD-4506-A726-4624C51DD3CC}" destId="{0E477526-363E-436A-A9C0-8C6B9A71B7B1}" srcOrd="6" destOrd="0" presId="urn:microsoft.com/office/officeart/2005/8/layout/hProcess11"/>
    <dgm:cxn modelId="{4345747F-194D-4ED6-99DD-7FC0EA96396D}" type="presParOf" srcId="{0E477526-363E-436A-A9C0-8C6B9A71B7B1}" destId="{1E12C033-F0AB-4C90-80B4-3D3D69E45304}" srcOrd="0" destOrd="0" presId="urn:microsoft.com/office/officeart/2005/8/layout/hProcess11"/>
    <dgm:cxn modelId="{A946D910-4B73-46DB-8FAF-827B7721EE5A}" type="presParOf" srcId="{0E477526-363E-436A-A9C0-8C6B9A71B7B1}" destId="{B552B99B-DA15-4AB8-9C68-B1A2A63CD5F8}" srcOrd="1" destOrd="0" presId="urn:microsoft.com/office/officeart/2005/8/layout/hProcess11"/>
    <dgm:cxn modelId="{5419268E-CAF1-4B4A-A656-5EF5A2A35115}" type="presParOf" srcId="{0E477526-363E-436A-A9C0-8C6B9A71B7B1}" destId="{C3393382-6C42-40B8-B1A4-52FFF05A2714}" srcOrd="2" destOrd="0" presId="urn:microsoft.com/office/officeart/2005/8/layout/hProcess11"/>
    <dgm:cxn modelId="{26A6C28E-F2F3-4363-838D-72CFCCFC2DED}" type="presParOf" srcId="{084A2651-EBFD-4506-A726-4624C51DD3CC}" destId="{618A3C9F-FFA8-4D1B-94B3-9DE948619429}" srcOrd="7" destOrd="0" presId="urn:microsoft.com/office/officeart/2005/8/layout/hProcess11"/>
    <dgm:cxn modelId="{AA5468F1-3940-4011-825E-8F74D5FB815C}" type="presParOf" srcId="{084A2651-EBFD-4506-A726-4624C51DD3CC}" destId="{C5EC55F3-D098-47AD-8A99-5C008BD976AC}" srcOrd="8" destOrd="0" presId="urn:microsoft.com/office/officeart/2005/8/layout/hProcess11"/>
    <dgm:cxn modelId="{2C732FA9-3992-4C09-B8F8-74761226A3CC}" type="presParOf" srcId="{C5EC55F3-D098-47AD-8A99-5C008BD976AC}" destId="{A0DDD712-18D3-46D2-AB41-EA70921899D9}" srcOrd="0" destOrd="0" presId="urn:microsoft.com/office/officeart/2005/8/layout/hProcess11"/>
    <dgm:cxn modelId="{94375139-B95C-4E30-9381-AA931AAC0E28}" type="presParOf" srcId="{C5EC55F3-D098-47AD-8A99-5C008BD976AC}" destId="{64EA4D92-A617-407F-89EB-7FCA04BB3493}" srcOrd="1" destOrd="0" presId="urn:microsoft.com/office/officeart/2005/8/layout/hProcess11"/>
    <dgm:cxn modelId="{E2BD1E61-B64F-43E8-A991-95669668C881}" type="presParOf" srcId="{C5EC55F3-D098-47AD-8A99-5C008BD976AC}" destId="{8A89165A-DF14-4471-981B-FAAF62B4BF41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1787E0E-3E60-4CB9-B86F-980AEA517677}" type="doc">
      <dgm:prSet loTypeId="urn:microsoft.com/office/officeart/2005/8/layout/radial4" loCatId="relationship" qsTypeId="urn:microsoft.com/office/officeart/2005/8/quickstyle/simple3" qsCatId="simple" csTypeId="urn:microsoft.com/office/officeart/2005/8/colors/accent0_2" csCatId="mainScheme"/>
      <dgm:spPr/>
      <dgm:t>
        <a:bodyPr/>
        <a:lstStyle/>
        <a:p>
          <a:endParaRPr lang="es-ES"/>
        </a:p>
      </dgm:t>
    </dgm:pt>
    <dgm:pt modelId="{FF39CC7F-67CB-4632-A9E2-56CF03ACEA44}">
      <dgm:prSet/>
      <dgm:spPr/>
      <dgm:t>
        <a:bodyPr/>
        <a:lstStyle/>
        <a:p>
          <a:pPr rtl="0"/>
          <a:r>
            <a:rPr lang="es-ES" smtClean="0"/>
            <a:t>La elaboración de un presupuesto es una herramienta que te ayudará a tener éxito en el desarrollo de tu negocio y que tiene los siguientes beneficios:</a:t>
          </a:r>
          <a:endParaRPr lang="es-EC"/>
        </a:p>
      </dgm:t>
    </dgm:pt>
    <dgm:pt modelId="{19AFA83E-8DA6-4875-BCEF-CC85A63B6E2E}" type="parTrans" cxnId="{8210DC5C-27AE-4E57-BC83-AAD54F66A1F3}">
      <dgm:prSet/>
      <dgm:spPr/>
      <dgm:t>
        <a:bodyPr/>
        <a:lstStyle/>
        <a:p>
          <a:endParaRPr lang="es-ES"/>
        </a:p>
      </dgm:t>
    </dgm:pt>
    <dgm:pt modelId="{B996251A-C580-4484-9631-4FBAD827F8C0}" type="sibTrans" cxnId="{8210DC5C-27AE-4E57-BC83-AAD54F66A1F3}">
      <dgm:prSet/>
      <dgm:spPr/>
      <dgm:t>
        <a:bodyPr/>
        <a:lstStyle/>
        <a:p>
          <a:endParaRPr lang="es-ES"/>
        </a:p>
      </dgm:t>
    </dgm:pt>
    <dgm:pt modelId="{D7A8CC0B-34E1-4726-A685-38DECF267779}">
      <dgm:prSet/>
      <dgm:spPr/>
      <dgm:t>
        <a:bodyPr/>
        <a:lstStyle/>
        <a:p>
          <a:pPr rtl="0"/>
          <a:r>
            <a:rPr lang="es-ES" smtClean="0"/>
            <a:t>Administrar tu negocio con mas eficiencia </a:t>
          </a:r>
          <a:endParaRPr lang="es-EC"/>
        </a:p>
      </dgm:t>
    </dgm:pt>
    <dgm:pt modelId="{D1487964-0A82-4470-BA6F-04FDAC0644DE}" type="parTrans" cxnId="{4B4022ED-5DC1-4515-A7FA-4EFC9E59C50D}">
      <dgm:prSet/>
      <dgm:spPr/>
      <dgm:t>
        <a:bodyPr/>
        <a:lstStyle/>
        <a:p>
          <a:endParaRPr lang="es-ES"/>
        </a:p>
      </dgm:t>
    </dgm:pt>
    <dgm:pt modelId="{BCF78043-819A-4DAB-BB7F-0BA4558DD5B0}" type="sibTrans" cxnId="{4B4022ED-5DC1-4515-A7FA-4EFC9E59C50D}">
      <dgm:prSet/>
      <dgm:spPr/>
      <dgm:t>
        <a:bodyPr/>
        <a:lstStyle/>
        <a:p>
          <a:endParaRPr lang="es-ES"/>
        </a:p>
      </dgm:t>
    </dgm:pt>
    <dgm:pt modelId="{7EFCA777-7185-4761-98A0-595C809D71D5}">
      <dgm:prSet/>
      <dgm:spPr/>
      <dgm:t>
        <a:bodyPr/>
        <a:lstStyle/>
        <a:p>
          <a:pPr rtl="0"/>
          <a:r>
            <a:rPr lang="es-ES" smtClean="0"/>
            <a:t>Reducir gastos innecesarios </a:t>
          </a:r>
          <a:endParaRPr lang="es-EC"/>
        </a:p>
      </dgm:t>
    </dgm:pt>
    <dgm:pt modelId="{C7634449-FB54-4E3A-B6E4-D153E061E8AD}" type="parTrans" cxnId="{7E35282B-2351-4BCC-99D8-883B9CEA7961}">
      <dgm:prSet/>
      <dgm:spPr/>
      <dgm:t>
        <a:bodyPr/>
        <a:lstStyle/>
        <a:p>
          <a:endParaRPr lang="es-ES"/>
        </a:p>
      </dgm:t>
    </dgm:pt>
    <dgm:pt modelId="{73DA7CCA-C03B-4FBC-9485-9339A0A0BB74}" type="sibTrans" cxnId="{7E35282B-2351-4BCC-99D8-883B9CEA7961}">
      <dgm:prSet/>
      <dgm:spPr/>
      <dgm:t>
        <a:bodyPr/>
        <a:lstStyle/>
        <a:p>
          <a:endParaRPr lang="es-ES"/>
        </a:p>
      </dgm:t>
    </dgm:pt>
    <dgm:pt modelId="{0EE4F278-67AA-4246-B691-FA81902312C8}">
      <dgm:prSet/>
      <dgm:spPr/>
      <dgm:t>
        <a:bodyPr/>
        <a:lstStyle/>
        <a:p>
          <a:pPr rtl="0"/>
          <a:r>
            <a:rPr lang="es-ES" smtClean="0"/>
            <a:t>Conseguir financiamiento </a:t>
          </a:r>
          <a:endParaRPr lang="es-EC"/>
        </a:p>
      </dgm:t>
    </dgm:pt>
    <dgm:pt modelId="{462CF97C-F408-4759-8798-99D6A9CE81E0}" type="parTrans" cxnId="{F38CADB3-33BF-417D-9531-9E8C2809D5C0}">
      <dgm:prSet/>
      <dgm:spPr/>
      <dgm:t>
        <a:bodyPr/>
        <a:lstStyle/>
        <a:p>
          <a:endParaRPr lang="es-ES"/>
        </a:p>
      </dgm:t>
    </dgm:pt>
    <dgm:pt modelId="{4548344F-59D1-4D76-9D40-964FBFA8F89A}" type="sibTrans" cxnId="{F38CADB3-33BF-417D-9531-9E8C2809D5C0}">
      <dgm:prSet/>
      <dgm:spPr/>
      <dgm:t>
        <a:bodyPr/>
        <a:lstStyle/>
        <a:p>
          <a:endParaRPr lang="es-ES"/>
        </a:p>
      </dgm:t>
    </dgm:pt>
    <dgm:pt modelId="{C078A66C-8E61-4B6B-9F4F-C4F1962AE528}">
      <dgm:prSet/>
      <dgm:spPr/>
      <dgm:t>
        <a:bodyPr/>
        <a:lstStyle/>
        <a:p>
          <a:pPr rtl="0"/>
          <a:r>
            <a:rPr lang="es-ES" smtClean="0"/>
            <a:t>Maximizar ganancias comerciales </a:t>
          </a:r>
          <a:endParaRPr lang="es-EC"/>
        </a:p>
      </dgm:t>
    </dgm:pt>
    <dgm:pt modelId="{43226916-ACAB-47A7-8F1D-2E18CFF4BC24}" type="parTrans" cxnId="{3A3B23E8-B051-477E-A057-9CF129CD3370}">
      <dgm:prSet/>
      <dgm:spPr/>
      <dgm:t>
        <a:bodyPr/>
        <a:lstStyle/>
        <a:p>
          <a:endParaRPr lang="es-ES"/>
        </a:p>
      </dgm:t>
    </dgm:pt>
    <dgm:pt modelId="{9EC46637-E226-4CE0-9B41-35841082CD69}" type="sibTrans" cxnId="{3A3B23E8-B051-477E-A057-9CF129CD3370}">
      <dgm:prSet/>
      <dgm:spPr/>
      <dgm:t>
        <a:bodyPr/>
        <a:lstStyle/>
        <a:p>
          <a:endParaRPr lang="es-ES"/>
        </a:p>
      </dgm:t>
    </dgm:pt>
    <dgm:pt modelId="{892AB25C-B310-432F-8B64-55117387789E}">
      <dgm:prSet/>
      <dgm:spPr/>
      <dgm:t>
        <a:bodyPr/>
        <a:lstStyle/>
        <a:p>
          <a:pPr rtl="0"/>
          <a:r>
            <a:rPr lang="es-ES" smtClean="0"/>
            <a:t>Planear gastos futuros </a:t>
          </a:r>
          <a:endParaRPr lang="es-EC"/>
        </a:p>
      </dgm:t>
    </dgm:pt>
    <dgm:pt modelId="{E94DB093-05FD-4854-912C-11A323B04DC4}" type="parTrans" cxnId="{5F656D6E-6153-4194-92EA-9B112E7507E2}">
      <dgm:prSet/>
      <dgm:spPr/>
      <dgm:t>
        <a:bodyPr/>
        <a:lstStyle/>
        <a:p>
          <a:endParaRPr lang="es-ES"/>
        </a:p>
      </dgm:t>
    </dgm:pt>
    <dgm:pt modelId="{4A4143B6-20A5-4DC7-9AA6-B13D687CD8EB}" type="sibTrans" cxnId="{5F656D6E-6153-4194-92EA-9B112E7507E2}">
      <dgm:prSet/>
      <dgm:spPr/>
      <dgm:t>
        <a:bodyPr/>
        <a:lstStyle/>
        <a:p>
          <a:endParaRPr lang="es-ES"/>
        </a:p>
      </dgm:t>
    </dgm:pt>
    <dgm:pt modelId="{176A3B8C-B5C7-4E4E-9AA9-13866B644C17}">
      <dgm:prSet/>
      <dgm:spPr/>
      <dgm:t>
        <a:bodyPr/>
        <a:lstStyle/>
        <a:p>
          <a:pPr rtl="0"/>
          <a:r>
            <a:rPr lang="es-ES" smtClean="0"/>
            <a:t>Predecir ganancias futuras</a:t>
          </a:r>
          <a:endParaRPr lang="es-EC"/>
        </a:p>
      </dgm:t>
    </dgm:pt>
    <dgm:pt modelId="{15FEE40C-8D60-4C8B-A4E3-55441C00F064}" type="parTrans" cxnId="{45BC830E-527F-41B9-B74B-D2D05E828AB2}">
      <dgm:prSet/>
      <dgm:spPr/>
      <dgm:t>
        <a:bodyPr/>
        <a:lstStyle/>
        <a:p>
          <a:endParaRPr lang="es-ES"/>
        </a:p>
      </dgm:t>
    </dgm:pt>
    <dgm:pt modelId="{B55F1F90-5A18-45B6-AB61-DE92E5924DBC}" type="sibTrans" cxnId="{45BC830E-527F-41B9-B74B-D2D05E828AB2}">
      <dgm:prSet/>
      <dgm:spPr/>
      <dgm:t>
        <a:bodyPr/>
        <a:lstStyle/>
        <a:p>
          <a:endParaRPr lang="es-ES"/>
        </a:p>
      </dgm:t>
    </dgm:pt>
    <dgm:pt modelId="{8640D355-4923-4DD6-9970-104E9A8D5EFD}" type="pres">
      <dgm:prSet presAssocID="{B1787E0E-3E60-4CB9-B86F-980AEA51767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5979B47-F257-45C4-A122-B4A822C6BC91}" type="pres">
      <dgm:prSet presAssocID="{FF39CC7F-67CB-4632-A9E2-56CF03ACEA44}" presName="centerShape" presStyleLbl="node0" presStyleIdx="0" presStyleCnt="1"/>
      <dgm:spPr/>
      <dgm:t>
        <a:bodyPr/>
        <a:lstStyle/>
        <a:p>
          <a:endParaRPr lang="es-ES"/>
        </a:p>
      </dgm:t>
    </dgm:pt>
    <dgm:pt modelId="{E9F4408B-50B9-4CEA-9094-770B9F1100DD}" type="pres">
      <dgm:prSet presAssocID="{D1487964-0A82-4470-BA6F-04FDAC0644DE}" presName="parTrans" presStyleLbl="bgSibTrans2D1" presStyleIdx="0" presStyleCnt="6"/>
      <dgm:spPr/>
      <dgm:t>
        <a:bodyPr/>
        <a:lstStyle/>
        <a:p>
          <a:endParaRPr lang="es-ES"/>
        </a:p>
      </dgm:t>
    </dgm:pt>
    <dgm:pt modelId="{6F64B1BB-91B4-45D2-866B-54EF00D9BE07}" type="pres">
      <dgm:prSet presAssocID="{D7A8CC0B-34E1-4726-A685-38DECF267779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910BB12-AD25-457F-94E5-927F4F70F103}" type="pres">
      <dgm:prSet presAssocID="{C7634449-FB54-4E3A-B6E4-D153E061E8AD}" presName="parTrans" presStyleLbl="bgSibTrans2D1" presStyleIdx="1" presStyleCnt="6"/>
      <dgm:spPr/>
      <dgm:t>
        <a:bodyPr/>
        <a:lstStyle/>
        <a:p>
          <a:endParaRPr lang="es-ES"/>
        </a:p>
      </dgm:t>
    </dgm:pt>
    <dgm:pt modelId="{F64BE308-2CBE-4BD5-8B0A-85C54CF6DF8A}" type="pres">
      <dgm:prSet presAssocID="{7EFCA777-7185-4761-98A0-595C809D71D5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0D740C7-2335-40EA-800E-52E87768D35B}" type="pres">
      <dgm:prSet presAssocID="{462CF97C-F408-4759-8798-99D6A9CE81E0}" presName="parTrans" presStyleLbl="bgSibTrans2D1" presStyleIdx="2" presStyleCnt="6"/>
      <dgm:spPr/>
      <dgm:t>
        <a:bodyPr/>
        <a:lstStyle/>
        <a:p>
          <a:endParaRPr lang="es-ES"/>
        </a:p>
      </dgm:t>
    </dgm:pt>
    <dgm:pt modelId="{930EE514-FA14-459F-A379-2A3A43F9367E}" type="pres">
      <dgm:prSet presAssocID="{0EE4F278-67AA-4246-B691-FA81902312C8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93217CE-BE3C-498A-850C-F176B77DFC54}" type="pres">
      <dgm:prSet presAssocID="{43226916-ACAB-47A7-8F1D-2E18CFF4BC24}" presName="parTrans" presStyleLbl="bgSibTrans2D1" presStyleIdx="3" presStyleCnt="6"/>
      <dgm:spPr/>
      <dgm:t>
        <a:bodyPr/>
        <a:lstStyle/>
        <a:p>
          <a:endParaRPr lang="es-ES"/>
        </a:p>
      </dgm:t>
    </dgm:pt>
    <dgm:pt modelId="{C47E9113-80B8-4DE0-BE2E-E1DEBADA75A4}" type="pres">
      <dgm:prSet presAssocID="{C078A66C-8E61-4B6B-9F4F-C4F1962AE528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38E808C-3F78-44B9-85C2-01FDF49A1D68}" type="pres">
      <dgm:prSet presAssocID="{E94DB093-05FD-4854-912C-11A323B04DC4}" presName="parTrans" presStyleLbl="bgSibTrans2D1" presStyleIdx="4" presStyleCnt="6"/>
      <dgm:spPr/>
      <dgm:t>
        <a:bodyPr/>
        <a:lstStyle/>
        <a:p>
          <a:endParaRPr lang="es-ES"/>
        </a:p>
      </dgm:t>
    </dgm:pt>
    <dgm:pt modelId="{DF471C24-50CE-44D1-9764-1F62AB902919}" type="pres">
      <dgm:prSet presAssocID="{892AB25C-B310-432F-8B64-55117387789E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3182DA1-9A8C-4BC3-88FD-735FC0F08CF0}" type="pres">
      <dgm:prSet presAssocID="{15FEE40C-8D60-4C8B-A4E3-55441C00F064}" presName="parTrans" presStyleLbl="bgSibTrans2D1" presStyleIdx="5" presStyleCnt="6"/>
      <dgm:spPr/>
      <dgm:t>
        <a:bodyPr/>
        <a:lstStyle/>
        <a:p>
          <a:endParaRPr lang="es-ES"/>
        </a:p>
      </dgm:t>
    </dgm:pt>
    <dgm:pt modelId="{E1EDEAC2-4242-417A-B019-A298C617EB8B}" type="pres">
      <dgm:prSet presAssocID="{176A3B8C-B5C7-4E4E-9AA9-13866B644C17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EE61382-D9C7-4706-BF30-6BFBA677D390}" type="presOf" srcId="{C7634449-FB54-4E3A-B6E4-D153E061E8AD}" destId="{5910BB12-AD25-457F-94E5-927F4F70F103}" srcOrd="0" destOrd="0" presId="urn:microsoft.com/office/officeart/2005/8/layout/radial4"/>
    <dgm:cxn modelId="{C88816F8-D1D7-4D98-96ED-FF58939CB837}" type="presOf" srcId="{462CF97C-F408-4759-8798-99D6A9CE81E0}" destId="{A0D740C7-2335-40EA-800E-52E87768D35B}" srcOrd="0" destOrd="0" presId="urn:microsoft.com/office/officeart/2005/8/layout/radial4"/>
    <dgm:cxn modelId="{5F656D6E-6153-4194-92EA-9B112E7507E2}" srcId="{FF39CC7F-67CB-4632-A9E2-56CF03ACEA44}" destId="{892AB25C-B310-432F-8B64-55117387789E}" srcOrd="4" destOrd="0" parTransId="{E94DB093-05FD-4854-912C-11A323B04DC4}" sibTransId="{4A4143B6-20A5-4DC7-9AA6-B13D687CD8EB}"/>
    <dgm:cxn modelId="{8210DC5C-27AE-4E57-BC83-AAD54F66A1F3}" srcId="{B1787E0E-3E60-4CB9-B86F-980AEA517677}" destId="{FF39CC7F-67CB-4632-A9E2-56CF03ACEA44}" srcOrd="0" destOrd="0" parTransId="{19AFA83E-8DA6-4875-BCEF-CC85A63B6E2E}" sibTransId="{B996251A-C580-4484-9631-4FBAD827F8C0}"/>
    <dgm:cxn modelId="{A9BB4D7F-2F9B-45A1-91CF-34F09C9FBFB0}" type="presOf" srcId="{15FEE40C-8D60-4C8B-A4E3-55441C00F064}" destId="{43182DA1-9A8C-4BC3-88FD-735FC0F08CF0}" srcOrd="0" destOrd="0" presId="urn:microsoft.com/office/officeart/2005/8/layout/radial4"/>
    <dgm:cxn modelId="{BF2019B1-3C60-4976-B2F6-C3A36FF0457F}" type="presOf" srcId="{892AB25C-B310-432F-8B64-55117387789E}" destId="{DF471C24-50CE-44D1-9764-1F62AB902919}" srcOrd="0" destOrd="0" presId="urn:microsoft.com/office/officeart/2005/8/layout/radial4"/>
    <dgm:cxn modelId="{4D7AA2A9-1D79-4FDA-B907-DD4705253B43}" type="presOf" srcId="{176A3B8C-B5C7-4E4E-9AA9-13866B644C17}" destId="{E1EDEAC2-4242-417A-B019-A298C617EB8B}" srcOrd="0" destOrd="0" presId="urn:microsoft.com/office/officeart/2005/8/layout/radial4"/>
    <dgm:cxn modelId="{3A3B23E8-B051-477E-A057-9CF129CD3370}" srcId="{FF39CC7F-67CB-4632-A9E2-56CF03ACEA44}" destId="{C078A66C-8E61-4B6B-9F4F-C4F1962AE528}" srcOrd="3" destOrd="0" parTransId="{43226916-ACAB-47A7-8F1D-2E18CFF4BC24}" sibTransId="{9EC46637-E226-4CE0-9B41-35841082CD69}"/>
    <dgm:cxn modelId="{0A6A607F-1973-4031-9262-BE957C5EE4DA}" type="presOf" srcId="{D7A8CC0B-34E1-4726-A685-38DECF267779}" destId="{6F64B1BB-91B4-45D2-866B-54EF00D9BE07}" srcOrd="0" destOrd="0" presId="urn:microsoft.com/office/officeart/2005/8/layout/radial4"/>
    <dgm:cxn modelId="{69C6A766-596E-40EE-918C-8D0675972C3A}" type="presOf" srcId="{C078A66C-8E61-4B6B-9F4F-C4F1962AE528}" destId="{C47E9113-80B8-4DE0-BE2E-E1DEBADA75A4}" srcOrd="0" destOrd="0" presId="urn:microsoft.com/office/officeart/2005/8/layout/radial4"/>
    <dgm:cxn modelId="{32DB0B7F-8928-4F50-B0BC-C281351EDA22}" type="presOf" srcId="{0EE4F278-67AA-4246-B691-FA81902312C8}" destId="{930EE514-FA14-459F-A379-2A3A43F9367E}" srcOrd="0" destOrd="0" presId="urn:microsoft.com/office/officeart/2005/8/layout/radial4"/>
    <dgm:cxn modelId="{255787C9-B6F9-4827-AAEA-8169280C4696}" type="presOf" srcId="{7EFCA777-7185-4761-98A0-595C809D71D5}" destId="{F64BE308-2CBE-4BD5-8B0A-85C54CF6DF8A}" srcOrd="0" destOrd="0" presId="urn:microsoft.com/office/officeart/2005/8/layout/radial4"/>
    <dgm:cxn modelId="{7E35282B-2351-4BCC-99D8-883B9CEA7961}" srcId="{FF39CC7F-67CB-4632-A9E2-56CF03ACEA44}" destId="{7EFCA777-7185-4761-98A0-595C809D71D5}" srcOrd="1" destOrd="0" parTransId="{C7634449-FB54-4E3A-B6E4-D153E061E8AD}" sibTransId="{73DA7CCA-C03B-4FBC-9485-9339A0A0BB74}"/>
    <dgm:cxn modelId="{CF4EF4B8-890C-4717-B919-57823BCB7781}" type="presOf" srcId="{FF39CC7F-67CB-4632-A9E2-56CF03ACEA44}" destId="{35979B47-F257-45C4-A122-B4A822C6BC91}" srcOrd="0" destOrd="0" presId="urn:microsoft.com/office/officeart/2005/8/layout/radial4"/>
    <dgm:cxn modelId="{D030E41A-AF94-4B17-BD70-891BF74A8B4C}" type="presOf" srcId="{43226916-ACAB-47A7-8F1D-2E18CFF4BC24}" destId="{793217CE-BE3C-498A-850C-F176B77DFC54}" srcOrd="0" destOrd="0" presId="urn:microsoft.com/office/officeart/2005/8/layout/radial4"/>
    <dgm:cxn modelId="{B9E9AF73-D131-446D-91DC-6240D4F3BD95}" type="presOf" srcId="{B1787E0E-3E60-4CB9-B86F-980AEA517677}" destId="{8640D355-4923-4DD6-9970-104E9A8D5EFD}" srcOrd="0" destOrd="0" presId="urn:microsoft.com/office/officeart/2005/8/layout/radial4"/>
    <dgm:cxn modelId="{E1DA2A64-BDA5-4157-8252-DBFF282135AF}" type="presOf" srcId="{D1487964-0A82-4470-BA6F-04FDAC0644DE}" destId="{E9F4408B-50B9-4CEA-9094-770B9F1100DD}" srcOrd="0" destOrd="0" presId="urn:microsoft.com/office/officeart/2005/8/layout/radial4"/>
    <dgm:cxn modelId="{26C733F8-A2ED-4477-9454-AB99864890E4}" type="presOf" srcId="{E94DB093-05FD-4854-912C-11A323B04DC4}" destId="{F38E808C-3F78-44B9-85C2-01FDF49A1D68}" srcOrd="0" destOrd="0" presId="urn:microsoft.com/office/officeart/2005/8/layout/radial4"/>
    <dgm:cxn modelId="{45BC830E-527F-41B9-B74B-D2D05E828AB2}" srcId="{FF39CC7F-67CB-4632-A9E2-56CF03ACEA44}" destId="{176A3B8C-B5C7-4E4E-9AA9-13866B644C17}" srcOrd="5" destOrd="0" parTransId="{15FEE40C-8D60-4C8B-A4E3-55441C00F064}" sibTransId="{B55F1F90-5A18-45B6-AB61-DE92E5924DBC}"/>
    <dgm:cxn modelId="{4B4022ED-5DC1-4515-A7FA-4EFC9E59C50D}" srcId="{FF39CC7F-67CB-4632-A9E2-56CF03ACEA44}" destId="{D7A8CC0B-34E1-4726-A685-38DECF267779}" srcOrd="0" destOrd="0" parTransId="{D1487964-0A82-4470-BA6F-04FDAC0644DE}" sibTransId="{BCF78043-819A-4DAB-BB7F-0BA4558DD5B0}"/>
    <dgm:cxn modelId="{F38CADB3-33BF-417D-9531-9E8C2809D5C0}" srcId="{FF39CC7F-67CB-4632-A9E2-56CF03ACEA44}" destId="{0EE4F278-67AA-4246-B691-FA81902312C8}" srcOrd="2" destOrd="0" parTransId="{462CF97C-F408-4759-8798-99D6A9CE81E0}" sibTransId="{4548344F-59D1-4D76-9D40-964FBFA8F89A}"/>
    <dgm:cxn modelId="{16DC7A42-5DF8-48BC-8441-58E55D410C24}" type="presParOf" srcId="{8640D355-4923-4DD6-9970-104E9A8D5EFD}" destId="{35979B47-F257-45C4-A122-B4A822C6BC91}" srcOrd="0" destOrd="0" presId="urn:microsoft.com/office/officeart/2005/8/layout/radial4"/>
    <dgm:cxn modelId="{BFFDC43A-2BB2-40A9-B40F-773AE1107718}" type="presParOf" srcId="{8640D355-4923-4DD6-9970-104E9A8D5EFD}" destId="{E9F4408B-50B9-4CEA-9094-770B9F1100DD}" srcOrd="1" destOrd="0" presId="urn:microsoft.com/office/officeart/2005/8/layout/radial4"/>
    <dgm:cxn modelId="{1E3C1E7B-968E-4DCD-A07B-7D4D60BA130B}" type="presParOf" srcId="{8640D355-4923-4DD6-9970-104E9A8D5EFD}" destId="{6F64B1BB-91B4-45D2-866B-54EF00D9BE07}" srcOrd="2" destOrd="0" presId="urn:microsoft.com/office/officeart/2005/8/layout/radial4"/>
    <dgm:cxn modelId="{F082F43A-69C7-4815-8E7E-9605DD1BAC45}" type="presParOf" srcId="{8640D355-4923-4DD6-9970-104E9A8D5EFD}" destId="{5910BB12-AD25-457F-94E5-927F4F70F103}" srcOrd="3" destOrd="0" presId="urn:microsoft.com/office/officeart/2005/8/layout/radial4"/>
    <dgm:cxn modelId="{46FD4934-5857-4641-9517-1D45168F15C5}" type="presParOf" srcId="{8640D355-4923-4DD6-9970-104E9A8D5EFD}" destId="{F64BE308-2CBE-4BD5-8B0A-85C54CF6DF8A}" srcOrd="4" destOrd="0" presId="urn:microsoft.com/office/officeart/2005/8/layout/radial4"/>
    <dgm:cxn modelId="{7323243A-6E89-4570-962D-030278073265}" type="presParOf" srcId="{8640D355-4923-4DD6-9970-104E9A8D5EFD}" destId="{A0D740C7-2335-40EA-800E-52E87768D35B}" srcOrd="5" destOrd="0" presId="urn:microsoft.com/office/officeart/2005/8/layout/radial4"/>
    <dgm:cxn modelId="{FA25452E-6E23-4811-A0E3-3C52EEDC5439}" type="presParOf" srcId="{8640D355-4923-4DD6-9970-104E9A8D5EFD}" destId="{930EE514-FA14-459F-A379-2A3A43F9367E}" srcOrd="6" destOrd="0" presId="urn:microsoft.com/office/officeart/2005/8/layout/radial4"/>
    <dgm:cxn modelId="{53D52F28-0062-4701-97C7-55A672E70124}" type="presParOf" srcId="{8640D355-4923-4DD6-9970-104E9A8D5EFD}" destId="{793217CE-BE3C-498A-850C-F176B77DFC54}" srcOrd="7" destOrd="0" presId="urn:microsoft.com/office/officeart/2005/8/layout/radial4"/>
    <dgm:cxn modelId="{A6AB0FC8-C613-4665-820B-35BA5EC33597}" type="presParOf" srcId="{8640D355-4923-4DD6-9970-104E9A8D5EFD}" destId="{C47E9113-80B8-4DE0-BE2E-E1DEBADA75A4}" srcOrd="8" destOrd="0" presId="urn:microsoft.com/office/officeart/2005/8/layout/radial4"/>
    <dgm:cxn modelId="{07259E6B-3DCD-47B7-98C8-12FC7FB51B5E}" type="presParOf" srcId="{8640D355-4923-4DD6-9970-104E9A8D5EFD}" destId="{F38E808C-3F78-44B9-85C2-01FDF49A1D68}" srcOrd="9" destOrd="0" presId="urn:microsoft.com/office/officeart/2005/8/layout/radial4"/>
    <dgm:cxn modelId="{F2807174-0D57-4697-BCDA-BD825F022B2F}" type="presParOf" srcId="{8640D355-4923-4DD6-9970-104E9A8D5EFD}" destId="{DF471C24-50CE-44D1-9764-1F62AB902919}" srcOrd="10" destOrd="0" presId="urn:microsoft.com/office/officeart/2005/8/layout/radial4"/>
    <dgm:cxn modelId="{9D8F1E48-C8D2-4533-AFE9-EA576F4BDB33}" type="presParOf" srcId="{8640D355-4923-4DD6-9970-104E9A8D5EFD}" destId="{43182DA1-9A8C-4BC3-88FD-735FC0F08CF0}" srcOrd="11" destOrd="0" presId="urn:microsoft.com/office/officeart/2005/8/layout/radial4"/>
    <dgm:cxn modelId="{50F58BB8-7F10-4BEB-A7D5-F45980523D3A}" type="presParOf" srcId="{8640D355-4923-4DD6-9970-104E9A8D5EFD}" destId="{E1EDEAC2-4242-417A-B019-A298C617EB8B}" srcOrd="1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F9551C5-7D85-46DC-80F5-6FA6C80CB079}" type="doc">
      <dgm:prSet loTypeId="urn:microsoft.com/office/officeart/2005/8/layout/bProcess3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4C6AFFF4-A5CC-4F46-9868-2DA63C5EF9DA}">
      <dgm:prSet phldrT="[Texto]"/>
      <dgm:spPr/>
      <dgm:t>
        <a:bodyPr/>
        <a:lstStyle/>
        <a:p>
          <a:r>
            <a:rPr lang="es-ES" dirty="0" smtClean="0"/>
            <a:t>Cuenta con un plan estratégico y metas definidas</a:t>
          </a:r>
          <a:endParaRPr lang="es-ES" dirty="0"/>
        </a:p>
      </dgm:t>
    </dgm:pt>
    <dgm:pt modelId="{D149F96A-C922-41FE-8323-6F9BCDFA338B}" type="parTrans" cxnId="{AEBE9C73-55C2-42E7-92A7-4A6FE1C937EE}">
      <dgm:prSet/>
      <dgm:spPr/>
      <dgm:t>
        <a:bodyPr/>
        <a:lstStyle/>
        <a:p>
          <a:endParaRPr lang="es-ES"/>
        </a:p>
      </dgm:t>
    </dgm:pt>
    <dgm:pt modelId="{888F7D25-5330-43C5-B9B5-0F1F776DCFFE}" type="sibTrans" cxnId="{AEBE9C73-55C2-42E7-92A7-4A6FE1C937EE}">
      <dgm:prSet/>
      <dgm:spPr/>
      <dgm:t>
        <a:bodyPr/>
        <a:lstStyle/>
        <a:p>
          <a:endParaRPr lang="es-ES"/>
        </a:p>
      </dgm:t>
    </dgm:pt>
    <dgm:pt modelId="{4B5AE19D-3662-468C-9834-78C97143F25C}">
      <dgm:prSet phldrT="[Texto]"/>
      <dgm:spPr/>
      <dgm:t>
        <a:bodyPr/>
        <a:lstStyle/>
        <a:p>
          <a:r>
            <a:rPr lang="es-ES" dirty="0" smtClean="0"/>
            <a:t>Pronostica los ingresos o ventas</a:t>
          </a:r>
          <a:endParaRPr lang="es-ES" dirty="0"/>
        </a:p>
      </dgm:t>
    </dgm:pt>
    <dgm:pt modelId="{DF2B5064-5A4E-4D5D-8091-9EA8731BA09A}" type="parTrans" cxnId="{53A38005-FDA8-47FE-A080-316C1A838389}">
      <dgm:prSet/>
      <dgm:spPr/>
      <dgm:t>
        <a:bodyPr/>
        <a:lstStyle/>
        <a:p>
          <a:endParaRPr lang="es-ES"/>
        </a:p>
      </dgm:t>
    </dgm:pt>
    <dgm:pt modelId="{9949EDAD-7551-4030-BE25-CE1C264E1211}" type="sibTrans" cxnId="{53A38005-FDA8-47FE-A080-316C1A838389}">
      <dgm:prSet/>
      <dgm:spPr/>
      <dgm:t>
        <a:bodyPr/>
        <a:lstStyle/>
        <a:p>
          <a:endParaRPr lang="es-ES"/>
        </a:p>
      </dgm:t>
    </dgm:pt>
    <dgm:pt modelId="{301F2659-1199-4464-B069-3CF1AF381550}">
      <dgm:prSet phldrT="[Texto]"/>
      <dgm:spPr/>
      <dgm:t>
        <a:bodyPr/>
        <a:lstStyle/>
        <a:p>
          <a:r>
            <a:rPr lang="es-ES" dirty="0" smtClean="0"/>
            <a:t>Presupuesta los gastos</a:t>
          </a:r>
          <a:endParaRPr lang="es-ES" dirty="0"/>
        </a:p>
      </dgm:t>
    </dgm:pt>
    <dgm:pt modelId="{12D92B64-7A68-408A-B5E0-9CAE7D949CCE}" type="parTrans" cxnId="{8E20DD11-0C50-41D4-8224-091DA699034D}">
      <dgm:prSet/>
      <dgm:spPr/>
      <dgm:t>
        <a:bodyPr/>
        <a:lstStyle/>
        <a:p>
          <a:endParaRPr lang="es-ES"/>
        </a:p>
      </dgm:t>
    </dgm:pt>
    <dgm:pt modelId="{941C7435-1917-4624-8576-D1DBDA7FA38C}" type="sibTrans" cxnId="{8E20DD11-0C50-41D4-8224-091DA699034D}">
      <dgm:prSet/>
      <dgm:spPr/>
      <dgm:t>
        <a:bodyPr/>
        <a:lstStyle/>
        <a:p>
          <a:endParaRPr lang="es-ES"/>
        </a:p>
      </dgm:t>
    </dgm:pt>
    <dgm:pt modelId="{76B4B8CD-07C4-438A-B898-26E0A3B278D0}">
      <dgm:prSet phldrT="[Texto]"/>
      <dgm:spPr/>
      <dgm:t>
        <a:bodyPr/>
        <a:lstStyle/>
        <a:p>
          <a:r>
            <a:rPr lang="es-ES" dirty="0" smtClean="0"/>
            <a:t>Programa revisiones periódicas</a:t>
          </a:r>
          <a:endParaRPr lang="es-ES" dirty="0"/>
        </a:p>
      </dgm:t>
    </dgm:pt>
    <dgm:pt modelId="{276C0043-283B-4A9B-BD91-B4D96D27286E}" type="parTrans" cxnId="{56DF556B-633A-4785-A678-58FAA019EE7B}">
      <dgm:prSet/>
      <dgm:spPr/>
      <dgm:t>
        <a:bodyPr/>
        <a:lstStyle/>
        <a:p>
          <a:endParaRPr lang="es-ES"/>
        </a:p>
      </dgm:t>
    </dgm:pt>
    <dgm:pt modelId="{0733A94A-9B40-4138-B827-E76EF301DF84}" type="sibTrans" cxnId="{56DF556B-633A-4785-A678-58FAA019EE7B}">
      <dgm:prSet/>
      <dgm:spPr/>
      <dgm:t>
        <a:bodyPr/>
        <a:lstStyle/>
        <a:p>
          <a:endParaRPr lang="es-ES"/>
        </a:p>
      </dgm:t>
    </dgm:pt>
    <dgm:pt modelId="{BAA79A14-798F-426F-850B-B16571AB0EE5}">
      <dgm:prSet phldrT="[Texto]"/>
      <dgm:spPr/>
      <dgm:t>
        <a:bodyPr/>
        <a:lstStyle/>
        <a:p>
          <a:r>
            <a:rPr lang="es-ES" dirty="0" smtClean="0"/>
            <a:t>Toma acciones respecto a las variaciones de los resultados vs lo presupuestado</a:t>
          </a:r>
          <a:endParaRPr lang="es-ES" dirty="0"/>
        </a:p>
      </dgm:t>
    </dgm:pt>
    <dgm:pt modelId="{C5448D7B-F439-4F23-B593-80A2A6B865B3}" type="parTrans" cxnId="{B6FDAB34-5F99-4914-BA77-8CFCE39172AD}">
      <dgm:prSet/>
      <dgm:spPr/>
      <dgm:t>
        <a:bodyPr/>
        <a:lstStyle/>
        <a:p>
          <a:endParaRPr lang="es-ES"/>
        </a:p>
      </dgm:t>
    </dgm:pt>
    <dgm:pt modelId="{5F260C70-08D4-4904-92F3-A99FA6B9DDFF}" type="sibTrans" cxnId="{B6FDAB34-5F99-4914-BA77-8CFCE39172AD}">
      <dgm:prSet/>
      <dgm:spPr/>
      <dgm:t>
        <a:bodyPr/>
        <a:lstStyle/>
        <a:p>
          <a:endParaRPr lang="es-ES"/>
        </a:p>
      </dgm:t>
    </dgm:pt>
    <dgm:pt modelId="{60AA82BE-7BC6-4D0D-84F6-1D9CB6F9E3BF}" type="pres">
      <dgm:prSet presAssocID="{DF9551C5-7D85-46DC-80F5-6FA6C80CB07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9B47F47-F8DB-4082-8C04-35E7BD0A2C9B}" type="pres">
      <dgm:prSet presAssocID="{4C6AFFF4-A5CC-4F46-9868-2DA63C5EF9D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667EDBA-81A6-46EF-B4DC-10CB1F9DEE89}" type="pres">
      <dgm:prSet presAssocID="{888F7D25-5330-43C5-B9B5-0F1F776DCFFE}" presName="sibTrans" presStyleLbl="sibTrans1D1" presStyleIdx="0" presStyleCnt="4"/>
      <dgm:spPr/>
      <dgm:t>
        <a:bodyPr/>
        <a:lstStyle/>
        <a:p>
          <a:endParaRPr lang="es-ES"/>
        </a:p>
      </dgm:t>
    </dgm:pt>
    <dgm:pt modelId="{1F2FA367-5446-400A-A8C8-E0513113E97E}" type="pres">
      <dgm:prSet presAssocID="{888F7D25-5330-43C5-B9B5-0F1F776DCFFE}" presName="connectorText" presStyleLbl="sibTrans1D1" presStyleIdx="0" presStyleCnt="4"/>
      <dgm:spPr/>
      <dgm:t>
        <a:bodyPr/>
        <a:lstStyle/>
        <a:p>
          <a:endParaRPr lang="es-ES"/>
        </a:p>
      </dgm:t>
    </dgm:pt>
    <dgm:pt modelId="{1193876A-DD6A-4A23-B940-DA3012B6C737}" type="pres">
      <dgm:prSet presAssocID="{4B5AE19D-3662-468C-9834-78C97143F25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C51CCAF-8F22-49F6-8ACE-5F2334794A91}" type="pres">
      <dgm:prSet presAssocID="{9949EDAD-7551-4030-BE25-CE1C264E1211}" presName="sibTrans" presStyleLbl="sibTrans1D1" presStyleIdx="1" presStyleCnt="4"/>
      <dgm:spPr/>
      <dgm:t>
        <a:bodyPr/>
        <a:lstStyle/>
        <a:p>
          <a:endParaRPr lang="es-ES"/>
        </a:p>
      </dgm:t>
    </dgm:pt>
    <dgm:pt modelId="{FB91EF99-5A98-4971-86E0-FD086FDCBFB6}" type="pres">
      <dgm:prSet presAssocID="{9949EDAD-7551-4030-BE25-CE1C264E1211}" presName="connectorText" presStyleLbl="sibTrans1D1" presStyleIdx="1" presStyleCnt="4"/>
      <dgm:spPr/>
      <dgm:t>
        <a:bodyPr/>
        <a:lstStyle/>
        <a:p>
          <a:endParaRPr lang="es-ES"/>
        </a:p>
      </dgm:t>
    </dgm:pt>
    <dgm:pt modelId="{529D0E49-FDF7-49ED-BEF2-5C320FB5724D}" type="pres">
      <dgm:prSet presAssocID="{301F2659-1199-4464-B069-3CF1AF38155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7A79D1E-72D2-4AE3-9703-A288FCD424BC}" type="pres">
      <dgm:prSet presAssocID="{941C7435-1917-4624-8576-D1DBDA7FA38C}" presName="sibTrans" presStyleLbl="sibTrans1D1" presStyleIdx="2" presStyleCnt="4"/>
      <dgm:spPr/>
      <dgm:t>
        <a:bodyPr/>
        <a:lstStyle/>
        <a:p>
          <a:endParaRPr lang="es-ES"/>
        </a:p>
      </dgm:t>
    </dgm:pt>
    <dgm:pt modelId="{2C6AA6A5-91E7-4214-BD83-5B0B05005831}" type="pres">
      <dgm:prSet presAssocID="{941C7435-1917-4624-8576-D1DBDA7FA38C}" presName="connectorText" presStyleLbl="sibTrans1D1" presStyleIdx="2" presStyleCnt="4"/>
      <dgm:spPr/>
      <dgm:t>
        <a:bodyPr/>
        <a:lstStyle/>
        <a:p>
          <a:endParaRPr lang="es-ES"/>
        </a:p>
      </dgm:t>
    </dgm:pt>
    <dgm:pt modelId="{51079D9D-60A0-4E57-B8D3-625F0BF7D4D5}" type="pres">
      <dgm:prSet presAssocID="{76B4B8CD-07C4-438A-B898-26E0A3B278D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81FC19B-6124-4F0A-B41D-8383FFB12BA2}" type="pres">
      <dgm:prSet presAssocID="{0733A94A-9B40-4138-B827-E76EF301DF84}" presName="sibTrans" presStyleLbl="sibTrans1D1" presStyleIdx="3" presStyleCnt="4"/>
      <dgm:spPr/>
      <dgm:t>
        <a:bodyPr/>
        <a:lstStyle/>
        <a:p>
          <a:endParaRPr lang="es-ES"/>
        </a:p>
      </dgm:t>
    </dgm:pt>
    <dgm:pt modelId="{08FF7AAC-C73C-4499-930E-AEE636824BF3}" type="pres">
      <dgm:prSet presAssocID="{0733A94A-9B40-4138-B827-E76EF301DF84}" presName="connectorText" presStyleLbl="sibTrans1D1" presStyleIdx="3" presStyleCnt="4"/>
      <dgm:spPr/>
      <dgm:t>
        <a:bodyPr/>
        <a:lstStyle/>
        <a:p>
          <a:endParaRPr lang="es-ES"/>
        </a:p>
      </dgm:t>
    </dgm:pt>
    <dgm:pt modelId="{404F25CC-B7AF-4624-8270-D83FAB087E11}" type="pres">
      <dgm:prSet presAssocID="{BAA79A14-798F-426F-850B-B16571AB0EE5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609C1B6-AA7F-41A7-9CB5-45AFDA763BCC}" type="presOf" srcId="{9949EDAD-7551-4030-BE25-CE1C264E1211}" destId="{FB91EF99-5A98-4971-86E0-FD086FDCBFB6}" srcOrd="1" destOrd="0" presId="urn:microsoft.com/office/officeart/2005/8/layout/bProcess3"/>
    <dgm:cxn modelId="{B07FBB4E-99D5-4216-866D-9B8D692A35D4}" type="presOf" srcId="{941C7435-1917-4624-8576-D1DBDA7FA38C}" destId="{2C6AA6A5-91E7-4214-BD83-5B0B05005831}" srcOrd="1" destOrd="0" presId="urn:microsoft.com/office/officeart/2005/8/layout/bProcess3"/>
    <dgm:cxn modelId="{56DF556B-633A-4785-A678-58FAA019EE7B}" srcId="{DF9551C5-7D85-46DC-80F5-6FA6C80CB079}" destId="{76B4B8CD-07C4-438A-B898-26E0A3B278D0}" srcOrd="3" destOrd="0" parTransId="{276C0043-283B-4A9B-BD91-B4D96D27286E}" sibTransId="{0733A94A-9B40-4138-B827-E76EF301DF84}"/>
    <dgm:cxn modelId="{B9801273-D039-4422-8DD1-DC08BB5FDA10}" type="presOf" srcId="{4C6AFFF4-A5CC-4F46-9868-2DA63C5EF9DA}" destId="{C9B47F47-F8DB-4082-8C04-35E7BD0A2C9B}" srcOrd="0" destOrd="0" presId="urn:microsoft.com/office/officeart/2005/8/layout/bProcess3"/>
    <dgm:cxn modelId="{8BE8BB68-56DA-4E00-AC0D-FEE5C83AD6E9}" type="presOf" srcId="{76B4B8CD-07C4-438A-B898-26E0A3B278D0}" destId="{51079D9D-60A0-4E57-B8D3-625F0BF7D4D5}" srcOrd="0" destOrd="0" presId="urn:microsoft.com/office/officeart/2005/8/layout/bProcess3"/>
    <dgm:cxn modelId="{BB94A409-C410-4F38-88C7-497780CBF07B}" type="presOf" srcId="{888F7D25-5330-43C5-B9B5-0F1F776DCFFE}" destId="{A667EDBA-81A6-46EF-B4DC-10CB1F9DEE89}" srcOrd="0" destOrd="0" presId="urn:microsoft.com/office/officeart/2005/8/layout/bProcess3"/>
    <dgm:cxn modelId="{6AB98E76-6635-4F6A-ABE0-D30CE803742E}" type="presOf" srcId="{941C7435-1917-4624-8576-D1DBDA7FA38C}" destId="{27A79D1E-72D2-4AE3-9703-A288FCD424BC}" srcOrd="0" destOrd="0" presId="urn:microsoft.com/office/officeart/2005/8/layout/bProcess3"/>
    <dgm:cxn modelId="{3B6D1819-3E09-4A9B-A7F1-42BE465519B0}" type="presOf" srcId="{BAA79A14-798F-426F-850B-B16571AB0EE5}" destId="{404F25CC-B7AF-4624-8270-D83FAB087E11}" srcOrd="0" destOrd="0" presId="urn:microsoft.com/office/officeart/2005/8/layout/bProcess3"/>
    <dgm:cxn modelId="{8E20DD11-0C50-41D4-8224-091DA699034D}" srcId="{DF9551C5-7D85-46DC-80F5-6FA6C80CB079}" destId="{301F2659-1199-4464-B069-3CF1AF381550}" srcOrd="2" destOrd="0" parTransId="{12D92B64-7A68-408A-B5E0-9CAE7D949CCE}" sibTransId="{941C7435-1917-4624-8576-D1DBDA7FA38C}"/>
    <dgm:cxn modelId="{FD95E5C4-888F-43FC-976B-24AFB0EABB68}" type="presOf" srcId="{4B5AE19D-3662-468C-9834-78C97143F25C}" destId="{1193876A-DD6A-4A23-B940-DA3012B6C737}" srcOrd="0" destOrd="0" presId="urn:microsoft.com/office/officeart/2005/8/layout/bProcess3"/>
    <dgm:cxn modelId="{AEBE9C73-55C2-42E7-92A7-4A6FE1C937EE}" srcId="{DF9551C5-7D85-46DC-80F5-6FA6C80CB079}" destId="{4C6AFFF4-A5CC-4F46-9868-2DA63C5EF9DA}" srcOrd="0" destOrd="0" parTransId="{D149F96A-C922-41FE-8323-6F9BCDFA338B}" sibTransId="{888F7D25-5330-43C5-B9B5-0F1F776DCFFE}"/>
    <dgm:cxn modelId="{F98E0CEA-80BA-4135-AB64-13F3915381B8}" type="presOf" srcId="{0733A94A-9B40-4138-B827-E76EF301DF84}" destId="{08FF7AAC-C73C-4499-930E-AEE636824BF3}" srcOrd="1" destOrd="0" presId="urn:microsoft.com/office/officeart/2005/8/layout/bProcess3"/>
    <dgm:cxn modelId="{3E705701-5F4E-47C4-82D3-3628D16150B7}" type="presOf" srcId="{888F7D25-5330-43C5-B9B5-0F1F776DCFFE}" destId="{1F2FA367-5446-400A-A8C8-E0513113E97E}" srcOrd="1" destOrd="0" presId="urn:microsoft.com/office/officeart/2005/8/layout/bProcess3"/>
    <dgm:cxn modelId="{18356050-DC8D-4F87-8E7F-AB6E13C11B4E}" type="presOf" srcId="{9949EDAD-7551-4030-BE25-CE1C264E1211}" destId="{AC51CCAF-8F22-49F6-8ACE-5F2334794A91}" srcOrd="0" destOrd="0" presId="urn:microsoft.com/office/officeart/2005/8/layout/bProcess3"/>
    <dgm:cxn modelId="{53A38005-FDA8-47FE-A080-316C1A838389}" srcId="{DF9551C5-7D85-46DC-80F5-6FA6C80CB079}" destId="{4B5AE19D-3662-468C-9834-78C97143F25C}" srcOrd="1" destOrd="0" parTransId="{DF2B5064-5A4E-4D5D-8091-9EA8731BA09A}" sibTransId="{9949EDAD-7551-4030-BE25-CE1C264E1211}"/>
    <dgm:cxn modelId="{C0ADFB09-129D-4A41-8176-478E1B6F393E}" type="presOf" srcId="{DF9551C5-7D85-46DC-80F5-6FA6C80CB079}" destId="{60AA82BE-7BC6-4D0D-84F6-1D9CB6F9E3BF}" srcOrd="0" destOrd="0" presId="urn:microsoft.com/office/officeart/2005/8/layout/bProcess3"/>
    <dgm:cxn modelId="{EBDA2D69-0909-42D1-B424-7BE2CBDA0448}" type="presOf" srcId="{301F2659-1199-4464-B069-3CF1AF381550}" destId="{529D0E49-FDF7-49ED-BEF2-5C320FB5724D}" srcOrd="0" destOrd="0" presId="urn:microsoft.com/office/officeart/2005/8/layout/bProcess3"/>
    <dgm:cxn modelId="{B6FDAB34-5F99-4914-BA77-8CFCE39172AD}" srcId="{DF9551C5-7D85-46DC-80F5-6FA6C80CB079}" destId="{BAA79A14-798F-426F-850B-B16571AB0EE5}" srcOrd="4" destOrd="0" parTransId="{C5448D7B-F439-4F23-B593-80A2A6B865B3}" sibTransId="{5F260C70-08D4-4904-92F3-A99FA6B9DDFF}"/>
    <dgm:cxn modelId="{0958DF24-F518-4DB8-B28B-D91C2CE7ACE7}" type="presOf" srcId="{0733A94A-9B40-4138-B827-E76EF301DF84}" destId="{981FC19B-6124-4F0A-B41D-8383FFB12BA2}" srcOrd="0" destOrd="0" presId="urn:microsoft.com/office/officeart/2005/8/layout/bProcess3"/>
    <dgm:cxn modelId="{CF45F316-289A-4D1C-B877-EAC9FEAEB0A4}" type="presParOf" srcId="{60AA82BE-7BC6-4D0D-84F6-1D9CB6F9E3BF}" destId="{C9B47F47-F8DB-4082-8C04-35E7BD0A2C9B}" srcOrd="0" destOrd="0" presId="urn:microsoft.com/office/officeart/2005/8/layout/bProcess3"/>
    <dgm:cxn modelId="{2A6FCDF6-FAEB-4C79-8497-BF8395102E0A}" type="presParOf" srcId="{60AA82BE-7BC6-4D0D-84F6-1D9CB6F9E3BF}" destId="{A667EDBA-81A6-46EF-B4DC-10CB1F9DEE89}" srcOrd="1" destOrd="0" presId="urn:microsoft.com/office/officeart/2005/8/layout/bProcess3"/>
    <dgm:cxn modelId="{73C25CC2-4267-4764-859B-C30554E30593}" type="presParOf" srcId="{A667EDBA-81A6-46EF-B4DC-10CB1F9DEE89}" destId="{1F2FA367-5446-400A-A8C8-E0513113E97E}" srcOrd="0" destOrd="0" presId="urn:microsoft.com/office/officeart/2005/8/layout/bProcess3"/>
    <dgm:cxn modelId="{4DE12DA7-5F90-4321-BB70-E4C4A74DBB23}" type="presParOf" srcId="{60AA82BE-7BC6-4D0D-84F6-1D9CB6F9E3BF}" destId="{1193876A-DD6A-4A23-B940-DA3012B6C737}" srcOrd="2" destOrd="0" presId="urn:microsoft.com/office/officeart/2005/8/layout/bProcess3"/>
    <dgm:cxn modelId="{D6C573B1-2678-4D3A-8D5C-D788680DB1A6}" type="presParOf" srcId="{60AA82BE-7BC6-4D0D-84F6-1D9CB6F9E3BF}" destId="{AC51CCAF-8F22-49F6-8ACE-5F2334794A91}" srcOrd="3" destOrd="0" presId="urn:microsoft.com/office/officeart/2005/8/layout/bProcess3"/>
    <dgm:cxn modelId="{77CE3691-221B-4A54-B93D-4D94BC7B8802}" type="presParOf" srcId="{AC51CCAF-8F22-49F6-8ACE-5F2334794A91}" destId="{FB91EF99-5A98-4971-86E0-FD086FDCBFB6}" srcOrd="0" destOrd="0" presId="urn:microsoft.com/office/officeart/2005/8/layout/bProcess3"/>
    <dgm:cxn modelId="{11F91870-5834-4F34-99A1-8801D19AC935}" type="presParOf" srcId="{60AA82BE-7BC6-4D0D-84F6-1D9CB6F9E3BF}" destId="{529D0E49-FDF7-49ED-BEF2-5C320FB5724D}" srcOrd="4" destOrd="0" presId="urn:microsoft.com/office/officeart/2005/8/layout/bProcess3"/>
    <dgm:cxn modelId="{071F4F74-BFC0-4332-BC6E-B5D0C807CDF3}" type="presParOf" srcId="{60AA82BE-7BC6-4D0D-84F6-1D9CB6F9E3BF}" destId="{27A79D1E-72D2-4AE3-9703-A288FCD424BC}" srcOrd="5" destOrd="0" presId="urn:microsoft.com/office/officeart/2005/8/layout/bProcess3"/>
    <dgm:cxn modelId="{E3AB762B-14BA-473E-8159-02FA57A8612F}" type="presParOf" srcId="{27A79D1E-72D2-4AE3-9703-A288FCD424BC}" destId="{2C6AA6A5-91E7-4214-BD83-5B0B05005831}" srcOrd="0" destOrd="0" presId="urn:microsoft.com/office/officeart/2005/8/layout/bProcess3"/>
    <dgm:cxn modelId="{7F12C8F0-B9D9-4E57-A516-E343126EDD85}" type="presParOf" srcId="{60AA82BE-7BC6-4D0D-84F6-1D9CB6F9E3BF}" destId="{51079D9D-60A0-4E57-B8D3-625F0BF7D4D5}" srcOrd="6" destOrd="0" presId="urn:microsoft.com/office/officeart/2005/8/layout/bProcess3"/>
    <dgm:cxn modelId="{11F45757-DCBB-49CD-9E6D-19FA6D9E339D}" type="presParOf" srcId="{60AA82BE-7BC6-4D0D-84F6-1D9CB6F9E3BF}" destId="{981FC19B-6124-4F0A-B41D-8383FFB12BA2}" srcOrd="7" destOrd="0" presId="urn:microsoft.com/office/officeart/2005/8/layout/bProcess3"/>
    <dgm:cxn modelId="{84FEB040-CD03-4552-B8FF-034A40D03DBD}" type="presParOf" srcId="{981FC19B-6124-4F0A-B41D-8383FFB12BA2}" destId="{08FF7AAC-C73C-4499-930E-AEE636824BF3}" srcOrd="0" destOrd="0" presId="urn:microsoft.com/office/officeart/2005/8/layout/bProcess3"/>
    <dgm:cxn modelId="{87CFF42C-B99B-4A19-B08F-452B5851ECE4}" type="presParOf" srcId="{60AA82BE-7BC6-4D0D-84F6-1D9CB6F9E3BF}" destId="{404F25CC-B7AF-4624-8270-D83FAB087E11}" srcOrd="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C77B6E1-2FE0-44C9-8DCD-C59902FC489B}" type="doc">
      <dgm:prSet loTypeId="urn:microsoft.com/office/officeart/2008/layout/LinedList" loCatId="list" qsTypeId="urn:microsoft.com/office/officeart/2005/8/quickstyle/simple3" qsCatId="simple" csTypeId="urn:microsoft.com/office/officeart/2005/8/colors/accent0_2" csCatId="mainScheme" phldr="1"/>
      <dgm:spPr/>
      <dgm:t>
        <a:bodyPr/>
        <a:lstStyle/>
        <a:p>
          <a:endParaRPr lang="es-ES"/>
        </a:p>
      </dgm:t>
    </dgm:pt>
    <dgm:pt modelId="{A7AB04AA-335D-46CF-A1F2-4858CF945C5A}">
      <dgm:prSet/>
      <dgm:spPr/>
      <dgm:t>
        <a:bodyPr/>
        <a:lstStyle/>
        <a:p>
          <a:pPr rtl="0"/>
          <a:r>
            <a:rPr lang="es-ES" b="0" i="0" dirty="0" smtClean="0"/>
            <a:t>Antes de iniciar con la elaboración de un presupuesto es importante que te detengas a realizar algunas acciones que pueden hacer toda la diferencia para lograr implementar esta práctica de manera exitosa</a:t>
          </a:r>
          <a:endParaRPr lang="es-EC" b="0" dirty="0"/>
        </a:p>
      </dgm:t>
    </dgm:pt>
    <dgm:pt modelId="{989BAC15-3F53-448B-A8B5-5BE2A6072D24}" type="parTrans" cxnId="{257FB32E-A6B5-4062-B3C3-2F58025A5477}">
      <dgm:prSet/>
      <dgm:spPr/>
      <dgm:t>
        <a:bodyPr/>
        <a:lstStyle/>
        <a:p>
          <a:endParaRPr lang="es-ES"/>
        </a:p>
      </dgm:t>
    </dgm:pt>
    <dgm:pt modelId="{C33EB1E5-B785-4689-B635-E0A8C72566D5}" type="sibTrans" cxnId="{257FB32E-A6B5-4062-B3C3-2F58025A5477}">
      <dgm:prSet/>
      <dgm:spPr/>
      <dgm:t>
        <a:bodyPr/>
        <a:lstStyle/>
        <a:p>
          <a:endParaRPr lang="es-ES"/>
        </a:p>
      </dgm:t>
    </dgm:pt>
    <dgm:pt modelId="{AFCD2A3E-22B4-41CD-92EF-EC15696C0605}">
      <dgm:prSet/>
      <dgm:spPr/>
      <dgm:t>
        <a:bodyPr/>
        <a:lstStyle/>
        <a:p>
          <a:pPr algn="just" rtl="0"/>
          <a:r>
            <a:rPr lang="es-ES" b="0" i="0" dirty="0" smtClean="0"/>
            <a:t>Establece las metas financieras de tu empresa: Fijas metas específicas, medibles y realistas aportará a tu presupuesto un objetivo real e importante y servirá como motivación para llevarlo a cabo. Por ejemplo, una meta podría ser aumentar la utilidad neta en un 5% al cierre del año fiscal.</a:t>
          </a:r>
          <a:endParaRPr lang="es-EC" b="0" i="0" dirty="0"/>
        </a:p>
      </dgm:t>
    </dgm:pt>
    <dgm:pt modelId="{4A7E8FCA-F41D-41C1-8023-D4F96E55B934}" type="parTrans" cxnId="{8ECA1D8A-589E-4319-86DA-B20A45A66F79}">
      <dgm:prSet/>
      <dgm:spPr/>
      <dgm:t>
        <a:bodyPr/>
        <a:lstStyle/>
        <a:p>
          <a:endParaRPr lang="es-ES"/>
        </a:p>
      </dgm:t>
    </dgm:pt>
    <dgm:pt modelId="{0F9E7133-6E6A-489B-A3F9-56721FD678CA}" type="sibTrans" cxnId="{8ECA1D8A-589E-4319-86DA-B20A45A66F79}">
      <dgm:prSet/>
      <dgm:spPr/>
      <dgm:t>
        <a:bodyPr/>
        <a:lstStyle/>
        <a:p>
          <a:endParaRPr lang="es-ES"/>
        </a:p>
      </dgm:t>
    </dgm:pt>
    <dgm:pt modelId="{3D928351-3840-4A6D-A2A4-64594C14FDDD}">
      <dgm:prSet/>
      <dgm:spPr/>
      <dgm:t>
        <a:bodyPr/>
        <a:lstStyle/>
        <a:p>
          <a:pPr algn="just" rtl="0"/>
          <a:r>
            <a:rPr lang="es-ES" b="0" i="0" dirty="0" smtClean="0"/>
            <a:t>Determina montos límites para cada categoría de gastos: Estima el porcentaje de tus ingresos que idealmente quieres gastar en cada categoría antes de elaborar el presupuesto, este ejercicio te servirá mucho para priorizar y tener una visión más completa del destino de tus ingresos y lo que puede aportar para la consecución de tus objetivos empresariales.</a:t>
          </a:r>
        </a:p>
        <a:p>
          <a:pPr algn="l"/>
          <a:endParaRPr lang="es-EC" dirty="0"/>
        </a:p>
      </dgm:t>
    </dgm:pt>
    <dgm:pt modelId="{30DE1DAF-4353-4681-BFC8-1D3753A9BB58}" type="parTrans" cxnId="{0D1A88B3-9BF1-4249-B813-1ABC21A419EC}">
      <dgm:prSet/>
      <dgm:spPr/>
      <dgm:t>
        <a:bodyPr/>
        <a:lstStyle/>
        <a:p>
          <a:endParaRPr lang="es-ES"/>
        </a:p>
      </dgm:t>
    </dgm:pt>
    <dgm:pt modelId="{E5469A62-5664-4B81-91C8-FFD2F7233B8F}" type="sibTrans" cxnId="{0D1A88B3-9BF1-4249-B813-1ABC21A419EC}">
      <dgm:prSet/>
      <dgm:spPr/>
      <dgm:t>
        <a:bodyPr/>
        <a:lstStyle/>
        <a:p>
          <a:endParaRPr lang="es-ES"/>
        </a:p>
      </dgm:t>
    </dgm:pt>
    <dgm:pt modelId="{9B3780F1-6A9C-49E2-BC36-4733E1B0723C}" type="pres">
      <dgm:prSet presAssocID="{EC77B6E1-2FE0-44C9-8DCD-C59902FC489B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D00AC936-F9A1-4DCE-9303-887138A0E292}" type="pres">
      <dgm:prSet presAssocID="{A7AB04AA-335D-46CF-A1F2-4858CF945C5A}" presName="thickLine" presStyleLbl="alignNode1" presStyleIdx="0" presStyleCnt="1"/>
      <dgm:spPr/>
    </dgm:pt>
    <dgm:pt modelId="{3C6AE0F8-D6FB-408C-8C09-42999E74FAED}" type="pres">
      <dgm:prSet presAssocID="{A7AB04AA-335D-46CF-A1F2-4858CF945C5A}" presName="horz1" presStyleCnt="0"/>
      <dgm:spPr/>
    </dgm:pt>
    <dgm:pt modelId="{E7A0C7CA-D4B2-4B18-B412-6B7ADCA9A71C}" type="pres">
      <dgm:prSet presAssocID="{A7AB04AA-335D-46CF-A1F2-4858CF945C5A}" presName="tx1" presStyleLbl="revTx" presStyleIdx="0" presStyleCnt="3"/>
      <dgm:spPr/>
      <dgm:t>
        <a:bodyPr/>
        <a:lstStyle/>
        <a:p>
          <a:endParaRPr lang="es-ES"/>
        </a:p>
      </dgm:t>
    </dgm:pt>
    <dgm:pt modelId="{93C6C8CD-7E0E-4E4B-B927-1049FE8F322B}" type="pres">
      <dgm:prSet presAssocID="{A7AB04AA-335D-46CF-A1F2-4858CF945C5A}" presName="vert1" presStyleCnt="0"/>
      <dgm:spPr/>
    </dgm:pt>
    <dgm:pt modelId="{3DEAC54A-0FD1-4308-B6E0-F153BA32C6B4}" type="pres">
      <dgm:prSet presAssocID="{AFCD2A3E-22B4-41CD-92EF-EC15696C0605}" presName="vertSpace2a" presStyleCnt="0"/>
      <dgm:spPr/>
    </dgm:pt>
    <dgm:pt modelId="{FF00C7E6-0DDB-4373-81F0-44D05A08CB84}" type="pres">
      <dgm:prSet presAssocID="{AFCD2A3E-22B4-41CD-92EF-EC15696C0605}" presName="horz2" presStyleCnt="0"/>
      <dgm:spPr/>
    </dgm:pt>
    <dgm:pt modelId="{8B1645E4-9AD1-44EF-B35A-EBDAE939A5C9}" type="pres">
      <dgm:prSet presAssocID="{AFCD2A3E-22B4-41CD-92EF-EC15696C0605}" presName="horzSpace2" presStyleCnt="0"/>
      <dgm:spPr/>
    </dgm:pt>
    <dgm:pt modelId="{8D70A717-CA46-4FA2-81FB-31609BE37DAD}" type="pres">
      <dgm:prSet presAssocID="{AFCD2A3E-22B4-41CD-92EF-EC15696C0605}" presName="tx2" presStyleLbl="revTx" presStyleIdx="1" presStyleCnt="3"/>
      <dgm:spPr/>
      <dgm:t>
        <a:bodyPr/>
        <a:lstStyle/>
        <a:p>
          <a:endParaRPr lang="es-ES"/>
        </a:p>
      </dgm:t>
    </dgm:pt>
    <dgm:pt modelId="{FBF23AC1-817A-4427-80ED-5B64F303EEDF}" type="pres">
      <dgm:prSet presAssocID="{AFCD2A3E-22B4-41CD-92EF-EC15696C0605}" presName="vert2" presStyleCnt="0"/>
      <dgm:spPr/>
    </dgm:pt>
    <dgm:pt modelId="{B3FC31B4-583E-4A81-96AD-C6ACBA971B41}" type="pres">
      <dgm:prSet presAssocID="{AFCD2A3E-22B4-41CD-92EF-EC15696C0605}" presName="thinLine2b" presStyleLbl="callout" presStyleIdx="0" presStyleCnt="2"/>
      <dgm:spPr/>
    </dgm:pt>
    <dgm:pt modelId="{BFFF65A9-1AB3-49E0-93A3-1EFA269AE959}" type="pres">
      <dgm:prSet presAssocID="{AFCD2A3E-22B4-41CD-92EF-EC15696C0605}" presName="vertSpace2b" presStyleCnt="0"/>
      <dgm:spPr/>
    </dgm:pt>
    <dgm:pt modelId="{348D4177-FB4C-48F4-BF5A-C8964F1F80C5}" type="pres">
      <dgm:prSet presAssocID="{3D928351-3840-4A6D-A2A4-64594C14FDDD}" presName="horz2" presStyleCnt="0"/>
      <dgm:spPr/>
    </dgm:pt>
    <dgm:pt modelId="{BEF70C74-243D-48AE-923B-676CD7028FC8}" type="pres">
      <dgm:prSet presAssocID="{3D928351-3840-4A6D-A2A4-64594C14FDDD}" presName="horzSpace2" presStyleCnt="0"/>
      <dgm:spPr/>
    </dgm:pt>
    <dgm:pt modelId="{FE934AB0-EE3A-47EA-B0B9-218BC0FE3CD8}" type="pres">
      <dgm:prSet presAssocID="{3D928351-3840-4A6D-A2A4-64594C14FDDD}" presName="tx2" presStyleLbl="revTx" presStyleIdx="2" presStyleCnt="3"/>
      <dgm:spPr/>
      <dgm:t>
        <a:bodyPr/>
        <a:lstStyle/>
        <a:p>
          <a:endParaRPr lang="es-ES"/>
        </a:p>
      </dgm:t>
    </dgm:pt>
    <dgm:pt modelId="{07E7A2AF-41A4-4CE1-A688-8F50642BA229}" type="pres">
      <dgm:prSet presAssocID="{3D928351-3840-4A6D-A2A4-64594C14FDDD}" presName="vert2" presStyleCnt="0"/>
      <dgm:spPr/>
    </dgm:pt>
    <dgm:pt modelId="{95D340DC-FD9B-4FB2-968E-091CFA33621B}" type="pres">
      <dgm:prSet presAssocID="{3D928351-3840-4A6D-A2A4-64594C14FDDD}" presName="thinLine2b" presStyleLbl="callout" presStyleIdx="1" presStyleCnt="2"/>
      <dgm:spPr/>
    </dgm:pt>
    <dgm:pt modelId="{0C2E9152-8425-452D-AF06-7ECC964DF814}" type="pres">
      <dgm:prSet presAssocID="{3D928351-3840-4A6D-A2A4-64594C14FDDD}" presName="vertSpace2b" presStyleCnt="0"/>
      <dgm:spPr/>
    </dgm:pt>
  </dgm:ptLst>
  <dgm:cxnLst>
    <dgm:cxn modelId="{A275A5DB-E261-4478-9F74-5922C8E35F8C}" type="presOf" srcId="{EC77B6E1-2FE0-44C9-8DCD-C59902FC489B}" destId="{9B3780F1-6A9C-49E2-BC36-4733E1B0723C}" srcOrd="0" destOrd="0" presId="urn:microsoft.com/office/officeart/2008/layout/LinedList"/>
    <dgm:cxn modelId="{F75DBADE-6081-445F-B8F4-8DD1CE416104}" type="presOf" srcId="{A7AB04AA-335D-46CF-A1F2-4858CF945C5A}" destId="{E7A0C7CA-D4B2-4B18-B412-6B7ADCA9A71C}" srcOrd="0" destOrd="0" presId="urn:microsoft.com/office/officeart/2008/layout/LinedList"/>
    <dgm:cxn modelId="{8ECA1D8A-589E-4319-86DA-B20A45A66F79}" srcId="{A7AB04AA-335D-46CF-A1F2-4858CF945C5A}" destId="{AFCD2A3E-22B4-41CD-92EF-EC15696C0605}" srcOrd="0" destOrd="0" parTransId="{4A7E8FCA-F41D-41C1-8023-D4F96E55B934}" sibTransId="{0F9E7133-6E6A-489B-A3F9-56721FD678CA}"/>
    <dgm:cxn modelId="{257FB32E-A6B5-4062-B3C3-2F58025A5477}" srcId="{EC77B6E1-2FE0-44C9-8DCD-C59902FC489B}" destId="{A7AB04AA-335D-46CF-A1F2-4858CF945C5A}" srcOrd="0" destOrd="0" parTransId="{989BAC15-3F53-448B-A8B5-5BE2A6072D24}" sibTransId="{C33EB1E5-B785-4689-B635-E0A8C72566D5}"/>
    <dgm:cxn modelId="{965D7945-200E-40FE-8BC1-7FBFBDD9A867}" type="presOf" srcId="{3D928351-3840-4A6D-A2A4-64594C14FDDD}" destId="{FE934AB0-EE3A-47EA-B0B9-218BC0FE3CD8}" srcOrd="0" destOrd="0" presId="urn:microsoft.com/office/officeart/2008/layout/LinedList"/>
    <dgm:cxn modelId="{55DF6417-0DC3-4452-B173-56E4A89FBECD}" type="presOf" srcId="{AFCD2A3E-22B4-41CD-92EF-EC15696C0605}" destId="{8D70A717-CA46-4FA2-81FB-31609BE37DAD}" srcOrd="0" destOrd="0" presId="urn:microsoft.com/office/officeart/2008/layout/LinedList"/>
    <dgm:cxn modelId="{0D1A88B3-9BF1-4249-B813-1ABC21A419EC}" srcId="{A7AB04AA-335D-46CF-A1F2-4858CF945C5A}" destId="{3D928351-3840-4A6D-A2A4-64594C14FDDD}" srcOrd="1" destOrd="0" parTransId="{30DE1DAF-4353-4681-BFC8-1D3753A9BB58}" sibTransId="{E5469A62-5664-4B81-91C8-FFD2F7233B8F}"/>
    <dgm:cxn modelId="{4B79B1FF-BCC3-4DDA-9A04-E7125BEF5D5E}" type="presParOf" srcId="{9B3780F1-6A9C-49E2-BC36-4733E1B0723C}" destId="{D00AC936-F9A1-4DCE-9303-887138A0E292}" srcOrd="0" destOrd="0" presId="urn:microsoft.com/office/officeart/2008/layout/LinedList"/>
    <dgm:cxn modelId="{735EF8E4-236D-4485-9F1C-294F6EDE5586}" type="presParOf" srcId="{9B3780F1-6A9C-49E2-BC36-4733E1B0723C}" destId="{3C6AE0F8-D6FB-408C-8C09-42999E74FAED}" srcOrd="1" destOrd="0" presId="urn:microsoft.com/office/officeart/2008/layout/LinedList"/>
    <dgm:cxn modelId="{A6BD3202-08E4-4491-9710-AED49D84259D}" type="presParOf" srcId="{3C6AE0F8-D6FB-408C-8C09-42999E74FAED}" destId="{E7A0C7CA-D4B2-4B18-B412-6B7ADCA9A71C}" srcOrd="0" destOrd="0" presId="urn:microsoft.com/office/officeart/2008/layout/LinedList"/>
    <dgm:cxn modelId="{A15AAD1E-5993-4AF9-9BF1-2B57215FE15D}" type="presParOf" srcId="{3C6AE0F8-D6FB-408C-8C09-42999E74FAED}" destId="{93C6C8CD-7E0E-4E4B-B927-1049FE8F322B}" srcOrd="1" destOrd="0" presId="urn:microsoft.com/office/officeart/2008/layout/LinedList"/>
    <dgm:cxn modelId="{0F51BFFC-8D34-4FE8-AC90-0C508EA9FFCE}" type="presParOf" srcId="{93C6C8CD-7E0E-4E4B-B927-1049FE8F322B}" destId="{3DEAC54A-0FD1-4308-B6E0-F153BA32C6B4}" srcOrd="0" destOrd="0" presId="urn:microsoft.com/office/officeart/2008/layout/LinedList"/>
    <dgm:cxn modelId="{61789743-501D-4F57-B7FB-E68923E5FAA6}" type="presParOf" srcId="{93C6C8CD-7E0E-4E4B-B927-1049FE8F322B}" destId="{FF00C7E6-0DDB-4373-81F0-44D05A08CB84}" srcOrd="1" destOrd="0" presId="urn:microsoft.com/office/officeart/2008/layout/LinedList"/>
    <dgm:cxn modelId="{BCC4FD87-A0E2-4398-9579-0C79F7B329D5}" type="presParOf" srcId="{FF00C7E6-0DDB-4373-81F0-44D05A08CB84}" destId="{8B1645E4-9AD1-44EF-B35A-EBDAE939A5C9}" srcOrd="0" destOrd="0" presId="urn:microsoft.com/office/officeart/2008/layout/LinedList"/>
    <dgm:cxn modelId="{1D02420E-98A7-4C0A-9A18-292BA138C473}" type="presParOf" srcId="{FF00C7E6-0DDB-4373-81F0-44D05A08CB84}" destId="{8D70A717-CA46-4FA2-81FB-31609BE37DAD}" srcOrd="1" destOrd="0" presId="urn:microsoft.com/office/officeart/2008/layout/LinedList"/>
    <dgm:cxn modelId="{F2CB8C99-E08B-4FCD-8ABB-AC6F51BF8995}" type="presParOf" srcId="{FF00C7E6-0DDB-4373-81F0-44D05A08CB84}" destId="{FBF23AC1-817A-4427-80ED-5B64F303EEDF}" srcOrd="2" destOrd="0" presId="urn:microsoft.com/office/officeart/2008/layout/LinedList"/>
    <dgm:cxn modelId="{C9A7C622-F44E-4785-A05D-1A517BABA912}" type="presParOf" srcId="{93C6C8CD-7E0E-4E4B-B927-1049FE8F322B}" destId="{B3FC31B4-583E-4A81-96AD-C6ACBA971B41}" srcOrd="2" destOrd="0" presId="urn:microsoft.com/office/officeart/2008/layout/LinedList"/>
    <dgm:cxn modelId="{CF4CB8AE-D589-41CF-AABE-4D081E537D37}" type="presParOf" srcId="{93C6C8CD-7E0E-4E4B-B927-1049FE8F322B}" destId="{BFFF65A9-1AB3-49E0-93A3-1EFA269AE959}" srcOrd="3" destOrd="0" presId="urn:microsoft.com/office/officeart/2008/layout/LinedList"/>
    <dgm:cxn modelId="{F65419A3-3EDB-4348-83A9-4F2554288108}" type="presParOf" srcId="{93C6C8CD-7E0E-4E4B-B927-1049FE8F322B}" destId="{348D4177-FB4C-48F4-BF5A-C8964F1F80C5}" srcOrd="4" destOrd="0" presId="urn:microsoft.com/office/officeart/2008/layout/LinedList"/>
    <dgm:cxn modelId="{E8DCF66D-CA79-43E1-9A39-F73B984E3E4A}" type="presParOf" srcId="{348D4177-FB4C-48F4-BF5A-C8964F1F80C5}" destId="{BEF70C74-243D-48AE-923B-676CD7028FC8}" srcOrd="0" destOrd="0" presId="urn:microsoft.com/office/officeart/2008/layout/LinedList"/>
    <dgm:cxn modelId="{A7A8C670-1202-4E05-8E2A-7A6CC18D5B10}" type="presParOf" srcId="{348D4177-FB4C-48F4-BF5A-C8964F1F80C5}" destId="{FE934AB0-EE3A-47EA-B0B9-218BC0FE3CD8}" srcOrd="1" destOrd="0" presId="urn:microsoft.com/office/officeart/2008/layout/LinedList"/>
    <dgm:cxn modelId="{3255F3E7-F81A-4A09-A38F-360F21C834D0}" type="presParOf" srcId="{348D4177-FB4C-48F4-BF5A-C8964F1F80C5}" destId="{07E7A2AF-41A4-4CE1-A688-8F50642BA229}" srcOrd="2" destOrd="0" presId="urn:microsoft.com/office/officeart/2008/layout/LinedList"/>
    <dgm:cxn modelId="{2AF3F2C2-BCA3-4EB9-871A-8996AF42BE7E}" type="presParOf" srcId="{93C6C8CD-7E0E-4E4B-B927-1049FE8F322B}" destId="{95D340DC-FD9B-4FB2-968E-091CFA33621B}" srcOrd="5" destOrd="0" presId="urn:microsoft.com/office/officeart/2008/layout/LinedList"/>
    <dgm:cxn modelId="{FF285B98-34F6-44C0-9681-B03CCC5830F7}" type="presParOf" srcId="{93C6C8CD-7E0E-4E4B-B927-1049FE8F322B}" destId="{0C2E9152-8425-452D-AF06-7ECC964DF814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C77B6E1-2FE0-44C9-8DCD-C59902FC489B}" type="doc">
      <dgm:prSet loTypeId="urn:microsoft.com/office/officeart/2005/8/layout/vList2" loCatId="list" qsTypeId="urn:microsoft.com/office/officeart/2005/8/quickstyle/3d2" qsCatId="3D" csTypeId="urn:microsoft.com/office/officeart/2005/8/colors/accent0_2" csCatId="mainScheme" phldr="1"/>
      <dgm:spPr/>
      <dgm:t>
        <a:bodyPr/>
        <a:lstStyle/>
        <a:p>
          <a:endParaRPr lang="es-ES"/>
        </a:p>
      </dgm:t>
    </dgm:pt>
    <dgm:pt modelId="{A7AB04AA-335D-46CF-A1F2-4858CF945C5A}">
      <dgm:prSet/>
      <dgm:spPr/>
      <dgm:t>
        <a:bodyPr/>
        <a:lstStyle/>
        <a:p>
          <a:pPr rtl="0"/>
          <a:r>
            <a:rPr lang="es-ES" dirty="0" smtClean="0"/>
            <a:t>El primer paso para realizar un presupuesto es darle un vistazo al pronostico de tus ingresos mensuales y de dónde provienen. </a:t>
          </a:r>
          <a:endParaRPr lang="es-EC" dirty="0"/>
        </a:p>
      </dgm:t>
    </dgm:pt>
    <dgm:pt modelId="{989BAC15-3F53-448B-A8B5-5BE2A6072D24}" type="parTrans" cxnId="{257FB32E-A6B5-4062-B3C3-2F58025A5477}">
      <dgm:prSet/>
      <dgm:spPr/>
      <dgm:t>
        <a:bodyPr/>
        <a:lstStyle/>
        <a:p>
          <a:endParaRPr lang="es-ES"/>
        </a:p>
      </dgm:t>
    </dgm:pt>
    <dgm:pt modelId="{C33EB1E5-B785-4689-B635-E0A8C72566D5}" type="sibTrans" cxnId="{257FB32E-A6B5-4062-B3C3-2F58025A5477}">
      <dgm:prSet/>
      <dgm:spPr/>
      <dgm:t>
        <a:bodyPr/>
        <a:lstStyle/>
        <a:p>
          <a:endParaRPr lang="es-ES"/>
        </a:p>
      </dgm:t>
    </dgm:pt>
    <dgm:pt modelId="{5EA3ADD2-C638-4ABC-AE7E-1C3EEF12A12A}" type="pres">
      <dgm:prSet presAssocID="{EC77B6E1-2FE0-44C9-8DCD-C59902FC489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5941DA3-53E4-4902-99F2-55FC777E23FA}" type="pres">
      <dgm:prSet presAssocID="{A7AB04AA-335D-46CF-A1F2-4858CF945C5A}" presName="parentText" presStyleLbl="node1" presStyleIdx="0" presStyleCnt="1" custScaleY="63899" custLinFactNeighborX="4572" custLinFactNeighborY="-1203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2B0659D-2519-4539-B332-E37A25D4ECA3}" type="presOf" srcId="{A7AB04AA-335D-46CF-A1F2-4858CF945C5A}" destId="{35941DA3-53E4-4902-99F2-55FC777E23FA}" srcOrd="0" destOrd="0" presId="urn:microsoft.com/office/officeart/2005/8/layout/vList2"/>
    <dgm:cxn modelId="{257FB32E-A6B5-4062-B3C3-2F58025A5477}" srcId="{EC77B6E1-2FE0-44C9-8DCD-C59902FC489B}" destId="{A7AB04AA-335D-46CF-A1F2-4858CF945C5A}" srcOrd="0" destOrd="0" parTransId="{989BAC15-3F53-448B-A8B5-5BE2A6072D24}" sibTransId="{C33EB1E5-B785-4689-B635-E0A8C72566D5}"/>
    <dgm:cxn modelId="{69F57BE9-F95B-4E24-AC16-C3B674085C2A}" type="presOf" srcId="{EC77B6E1-2FE0-44C9-8DCD-C59902FC489B}" destId="{5EA3ADD2-C638-4ABC-AE7E-1C3EEF12A12A}" srcOrd="0" destOrd="0" presId="urn:microsoft.com/office/officeart/2005/8/layout/vList2"/>
    <dgm:cxn modelId="{A7161B46-16C3-4BDA-B8EC-C369A4C9E5F3}" type="presParOf" srcId="{5EA3ADD2-C638-4ABC-AE7E-1C3EEF12A12A}" destId="{35941DA3-53E4-4902-99F2-55FC777E23F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5D02686-084B-4EA7-90C2-74E05328ADFA}" type="doc">
      <dgm:prSet loTypeId="urn:microsoft.com/office/officeart/2005/8/layout/process1" loCatId="process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s-ES"/>
        </a:p>
      </dgm:t>
    </dgm:pt>
    <dgm:pt modelId="{57863A9F-D42F-4E38-BB72-8B02D94B0C1A}">
      <dgm:prSet/>
      <dgm:spPr/>
      <dgm:t>
        <a:bodyPr/>
        <a:lstStyle/>
        <a:p>
          <a:pPr rtl="0"/>
          <a:r>
            <a:rPr lang="es-ES" dirty="0" smtClean="0"/>
            <a:t>Las fuentes de los ingresos podrían incluir:</a:t>
          </a:r>
          <a:endParaRPr lang="es-EC" dirty="0"/>
        </a:p>
      </dgm:t>
    </dgm:pt>
    <dgm:pt modelId="{6787A1EF-0D0D-46FA-8FD9-5835F6E9525F}" type="parTrans" cxnId="{3A250CFC-E291-4316-8966-E8DCCC651DA8}">
      <dgm:prSet/>
      <dgm:spPr/>
      <dgm:t>
        <a:bodyPr/>
        <a:lstStyle/>
        <a:p>
          <a:endParaRPr lang="es-ES"/>
        </a:p>
      </dgm:t>
    </dgm:pt>
    <dgm:pt modelId="{8F768544-75FB-4136-A393-559322B9F621}" type="sibTrans" cxnId="{3A250CFC-E291-4316-8966-E8DCCC651DA8}">
      <dgm:prSet/>
      <dgm:spPr/>
      <dgm:t>
        <a:bodyPr/>
        <a:lstStyle/>
        <a:p>
          <a:endParaRPr lang="es-ES"/>
        </a:p>
      </dgm:t>
    </dgm:pt>
    <dgm:pt modelId="{4FBCEC33-B604-4571-89B7-AD1C5F68C240}">
      <dgm:prSet/>
      <dgm:spPr/>
      <dgm:t>
        <a:bodyPr/>
        <a:lstStyle/>
        <a:p>
          <a:pPr rtl="0"/>
          <a:r>
            <a:rPr lang="es-ES" smtClean="0"/>
            <a:t>Ventas</a:t>
          </a:r>
          <a:endParaRPr lang="es-EC"/>
        </a:p>
      </dgm:t>
    </dgm:pt>
    <dgm:pt modelId="{47651ED5-834F-4AC6-BE98-E8F3AB120DD0}" type="parTrans" cxnId="{91A31EAD-78CD-44F0-906C-FAF4373EA956}">
      <dgm:prSet/>
      <dgm:spPr/>
      <dgm:t>
        <a:bodyPr/>
        <a:lstStyle/>
        <a:p>
          <a:endParaRPr lang="es-ES"/>
        </a:p>
      </dgm:t>
    </dgm:pt>
    <dgm:pt modelId="{ABB55952-C7A4-46B7-AB7A-B28D20CF4C6F}" type="sibTrans" cxnId="{91A31EAD-78CD-44F0-906C-FAF4373EA956}">
      <dgm:prSet/>
      <dgm:spPr/>
      <dgm:t>
        <a:bodyPr/>
        <a:lstStyle/>
        <a:p>
          <a:endParaRPr lang="es-ES"/>
        </a:p>
      </dgm:t>
    </dgm:pt>
    <dgm:pt modelId="{40E2E1D1-983D-4882-86A7-B3071909BC41}">
      <dgm:prSet/>
      <dgm:spPr/>
      <dgm:t>
        <a:bodyPr/>
        <a:lstStyle/>
        <a:p>
          <a:pPr rtl="0"/>
          <a:r>
            <a:rPr lang="es-ES" smtClean="0"/>
            <a:t>Inversiones</a:t>
          </a:r>
          <a:endParaRPr lang="es-EC"/>
        </a:p>
      </dgm:t>
    </dgm:pt>
    <dgm:pt modelId="{6AC1FFE9-42D8-43CB-9A1F-B1A8D2C7BB48}" type="parTrans" cxnId="{661146FE-8BA0-438D-9882-3D2C2DEE5551}">
      <dgm:prSet/>
      <dgm:spPr/>
      <dgm:t>
        <a:bodyPr/>
        <a:lstStyle/>
        <a:p>
          <a:endParaRPr lang="es-ES"/>
        </a:p>
      </dgm:t>
    </dgm:pt>
    <dgm:pt modelId="{B44257DA-27A1-4BD7-83B5-9A97EEE22677}" type="sibTrans" cxnId="{661146FE-8BA0-438D-9882-3D2C2DEE5551}">
      <dgm:prSet/>
      <dgm:spPr/>
      <dgm:t>
        <a:bodyPr/>
        <a:lstStyle/>
        <a:p>
          <a:endParaRPr lang="es-ES"/>
        </a:p>
      </dgm:t>
    </dgm:pt>
    <dgm:pt modelId="{4566008F-1BAB-4110-9690-2F09CCC2D5D4}">
      <dgm:prSet/>
      <dgm:spPr/>
      <dgm:t>
        <a:bodyPr/>
        <a:lstStyle/>
        <a:p>
          <a:pPr rtl="0"/>
          <a:r>
            <a:rPr lang="es-ES" dirty="0" smtClean="0"/>
            <a:t>Financiamiento</a:t>
          </a:r>
          <a:endParaRPr lang="es-EC" dirty="0"/>
        </a:p>
      </dgm:t>
    </dgm:pt>
    <dgm:pt modelId="{915625B5-B917-41F1-A545-D310FD3ED4ED}" type="parTrans" cxnId="{628CDFEC-8AF8-4352-B396-561C524389E0}">
      <dgm:prSet/>
      <dgm:spPr/>
      <dgm:t>
        <a:bodyPr/>
        <a:lstStyle/>
        <a:p>
          <a:endParaRPr lang="es-ES"/>
        </a:p>
      </dgm:t>
    </dgm:pt>
    <dgm:pt modelId="{E2187201-3D39-4A4F-9412-14A98D64568D}" type="sibTrans" cxnId="{628CDFEC-8AF8-4352-B396-561C524389E0}">
      <dgm:prSet/>
      <dgm:spPr/>
      <dgm:t>
        <a:bodyPr/>
        <a:lstStyle/>
        <a:p>
          <a:endParaRPr lang="es-ES"/>
        </a:p>
      </dgm:t>
    </dgm:pt>
    <dgm:pt modelId="{7341EECE-721B-4406-BC0D-A0FC6483AB48}">
      <dgm:prSet/>
      <dgm:spPr/>
      <dgm:t>
        <a:bodyPr/>
        <a:lstStyle/>
        <a:p>
          <a:pPr rtl="0"/>
          <a:r>
            <a:rPr lang="es-ES" dirty="0" smtClean="0"/>
            <a:t>Lo ideal sería hacerlo mensualmente por un año. Esto te dará una idea más precisa de las finanzas de tu negocio y puede mostrarte cómo tus ingresos se modifican cada temporada.</a:t>
          </a:r>
          <a:endParaRPr lang="es-EC" dirty="0"/>
        </a:p>
      </dgm:t>
    </dgm:pt>
    <dgm:pt modelId="{E643C1FB-248B-435C-8B43-9C466BFCB487}" type="parTrans" cxnId="{68D6E443-0B51-4957-95F0-B6F96341AAE9}">
      <dgm:prSet/>
      <dgm:spPr/>
      <dgm:t>
        <a:bodyPr/>
        <a:lstStyle/>
        <a:p>
          <a:endParaRPr lang="es-ES"/>
        </a:p>
      </dgm:t>
    </dgm:pt>
    <dgm:pt modelId="{4EC27752-F5CC-4538-B241-49111373EB45}" type="sibTrans" cxnId="{68D6E443-0B51-4957-95F0-B6F96341AAE9}">
      <dgm:prSet/>
      <dgm:spPr/>
      <dgm:t>
        <a:bodyPr/>
        <a:lstStyle/>
        <a:p>
          <a:endParaRPr lang="es-ES"/>
        </a:p>
      </dgm:t>
    </dgm:pt>
    <dgm:pt modelId="{DD3DDAB4-FA6E-4770-8C78-3B1F96E0A0E1}">
      <dgm:prSet/>
      <dgm:spPr/>
      <dgm:t>
        <a:bodyPr/>
        <a:lstStyle/>
        <a:p>
          <a:pPr rtl="0"/>
          <a:r>
            <a:rPr lang="es-ES" dirty="0" smtClean="0"/>
            <a:t>Si tu negocio es nuevo y no tienes un historial financiero, podrías buscar predicciones de ingresos para negocios similares al tuyo.</a:t>
          </a:r>
          <a:endParaRPr lang="es-EC" dirty="0"/>
        </a:p>
      </dgm:t>
    </dgm:pt>
    <dgm:pt modelId="{0E758EE3-9407-4BDF-B8FB-D451FEC7BD97}" type="parTrans" cxnId="{66E0D99A-0C14-45EF-879F-D70EFDCD81B5}">
      <dgm:prSet/>
      <dgm:spPr/>
      <dgm:t>
        <a:bodyPr/>
        <a:lstStyle/>
        <a:p>
          <a:endParaRPr lang="es-ES"/>
        </a:p>
      </dgm:t>
    </dgm:pt>
    <dgm:pt modelId="{30C25058-F2A7-4AAD-9A2D-4B773E4DE3B2}" type="sibTrans" cxnId="{66E0D99A-0C14-45EF-879F-D70EFDCD81B5}">
      <dgm:prSet/>
      <dgm:spPr/>
      <dgm:t>
        <a:bodyPr/>
        <a:lstStyle/>
        <a:p>
          <a:endParaRPr lang="es-ES"/>
        </a:p>
      </dgm:t>
    </dgm:pt>
    <dgm:pt modelId="{830E8EF5-E905-4C0C-8948-6E8BD84C2349}">
      <dgm:prSet/>
      <dgm:spPr/>
      <dgm:t>
        <a:bodyPr/>
        <a:lstStyle/>
        <a:p>
          <a:pPr rtl="0"/>
          <a:r>
            <a:rPr lang="es-ES" dirty="0" smtClean="0"/>
            <a:t>o cualquier otra</a:t>
          </a:r>
          <a:endParaRPr lang="es-EC" dirty="0"/>
        </a:p>
      </dgm:t>
    </dgm:pt>
    <dgm:pt modelId="{93954974-720D-40D5-A573-7015B318ABF0}" type="parTrans" cxnId="{14339CB0-546B-4394-AB75-F81D931DC90A}">
      <dgm:prSet/>
      <dgm:spPr/>
      <dgm:t>
        <a:bodyPr/>
        <a:lstStyle/>
        <a:p>
          <a:endParaRPr lang="es-ES"/>
        </a:p>
      </dgm:t>
    </dgm:pt>
    <dgm:pt modelId="{7559901F-71DD-4FC0-822B-DDDC026B954C}" type="sibTrans" cxnId="{14339CB0-546B-4394-AB75-F81D931DC90A}">
      <dgm:prSet/>
      <dgm:spPr/>
      <dgm:t>
        <a:bodyPr/>
        <a:lstStyle/>
        <a:p>
          <a:endParaRPr lang="es-ES"/>
        </a:p>
      </dgm:t>
    </dgm:pt>
    <dgm:pt modelId="{777CF583-0A2E-41F0-AC0E-034B955EBC67}" type="pres">
      <dgm:prSet presAssocID="{F5D02686-084B-4EA7-90C2-74E05328ADF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B639582-756B-4BFA-B4F7-100CE00C0160}" type="pres">
      <dgm:prSet presAssocID="{57863A9F-D42F-4E38-BB72-8B02D94B0C1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F65D0AF-85AB-4771-B5F8-8149A367C0F2}" type="pres">
      <dgm:prSet presAssocID="{8F768544-75FB-4136-A393-559322B9F621}" presName="sibTrans" presStyleLbl="sibTrans2D1" presStyleIdx="0" presStyleCnt="2"/>
      <dgm:spPr/>
      <dgm:t>
        <a:bodyPr/>
        <a:lstStyle/>
        <a:p>
          <a:endParaRPr lang="es-ES"/>
        </a:p>
      </dgm:t>
    </dgm:pt>
    <dgm:pt modelId="{111CEBBE-32A8-49C2-A3DB-D56B3997537F}" type="pres">
      <dgm:prSet presAssocID="{8F768544-75FB-4136-A393-559322B9F621}" presName="connectorText" presStyleLbl="sibTrans2D1" presStyleIdx="0" presStyleCnt="2"/>
      <dgm:spPr/>
      <dgm:t>
        <a:bodyPr/>
        <a:lstStyle/>
        <a:p>
          <a:endParaRPr lang="es-ES"/>
        </a:p>
      </dgm:t>
    </dgm:pt>
    <dgm:pt modelId="{6C8EB070-F3FF-4A6A-AAE2-283180E27E3C}" type="pres">
      <dgm:prSet presAssocID="{7341EECE-721B-4406-BC0D-A0FC6483AB4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183C04F-B7C8-40AE-90BC-303182D391E7}" type="pres">
      <dgm:prSet presAssocID="{4EC27752-F5CC-4538-B241-49111373EB45}" presName="sibTrans" presStyleLbl="sibTrans2D1" presStyleIdx="1" presStyleCnt="2"/>
      <dgm:spPr/>
      <dgm:t>
        <a:bodyPr/>
        <a:lstStyle/>
        <a:p>
          <a:endParaRPr lang="es-ES"/>
        </a:p>
      </dgm:t>
    </dgm:pt>
    <dgm:pt modelId="{BB47C185-CF92-41DA-BD4C-54DD25AC87E0}" type="pres">
      <dgm:prSet presAssocID="{4EC27752-F5CC-4538-B241-49111373EB45}" presName="connectorText" presStyleLbl="sibTrans2D1" presStyleIdx="1" presStyleCnt="2"/>
      <dgm:spPr/>
      <dgm:t>
        <a:bodyPr/>
        <a:lstStyle/>
        <a:p>
          <a:endParaRPr lang="es-ES"/>
        </a:p>
      </dgm:t>
    </dgm:pt>
    <dgm:pt modelId="{B9F3BAC9-6090-4538-B416-7E1C572A6A24}" type="pres">
      <dgm:prSet presAssocID="{DD3DDAB4-FA6E-4770-8C78-3B1F96E0A0E1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151EAC4-E7C9-48EC-9C92-62F8D4EE1A40}" type="presOf" srcId="{DD3DDAB4-FA6E-4770-8C78-3B1F96E0A0E1}" destId="{B9F3BAC9-6090-4538-B416-7E1C572A6A24}" srcOrd="0" destOrd="0" presId="urn:microsoft.com/office/officeart/2005/8/layout/process1"/>
    <dgm:cxn modelId="{1E5748AB-8637-423D-A9F6-68876731EBD9}" type="presOf" srcId="{40E2E1D1-983D-4882-86A7-B3071909BC41}" destId="{8B639582-756B-4BFA-B4F7-100CE00C0160}" srcOrd="0" destOrd="2" presId="urn:microsoft.com/office/officeart/2005/8/layout/process1"/>
    <dgm:cxn modelId="{F46C6184-6EF5-41EE-8E49-62A30C9FDDE0}" type="presOf" srcId="{8F768544-75FB-4136-A393-559322B9F621}" destId="{EF65D0AF-85AB-4771-B5F8-8149A367C0F2}" srcOrd="0" destOrd="0" presId="urn:microsoft.com/office/officeart/2005/8/layout/process1"/>
    <dgm:cxn modelId="{661146FE-8BA0-438D-9882-3D2C2DEE5551}" srcId="{57863A9F-D42F-4E38-BB72-8B02D94B0C1A}" destId="{40E2E1D1-983D-4882-86A7-B3071909BC41}" srcOrd="1" destOrd="0" parTransId="{6AC1FFE9-42D8-43CB-9A1F-B1A8D2C7BB48}" sibTransId="{B44257DA-27A1-4BD7-83B5-9A97EEE22677}"/>
    <dgm:cxn modelId="{770C3099-82D2-45E8-9607-A9385D00A61F}" type="presOf" srcId="{4566008F-1BAB-4110-9690-2F09CCC2D5D4}" destId="{8B639582-756B-4BFA-B4F7-100CE00C0160}" srcOrd="0" destOrd="3" presId="urn:microsoft.com/office/officeart/2005/8/layout/process1"/>
    <dgm:cxn modelId="{66E0D99A-0C14-45EF-879F-D70EFDCD81B5}" srcId="{F5D02686-084B-4EA7-90C2-74E05328ADFA}" destId="{DD3DDAB4-FA6E-4770-8C78-3B1F96E0A0E1}" srcOrd="2" destOrd="0" parTransId="{0E758EE3-9407-4BDF-B8FB-D451FEC7BD97}" sibTransId="{30C25058-F2A7-4AAD-9A2D-4B773E4DE3B2}"/>
    <dgm:cxn modelId="{C3095E0D-C3AD-4771-8B84-A2781E2F349F}" type="presOf" srcId="{4EC27752-F5CC-4538-B241-49111373EB45}" destId="{7183C04F-B7C8-40AE-90BC-303182D391E7}" srcOrd="0" destOrd="0" presId="urn:microsoft.com/office/officeart/2005/8/layout/process1"/>
    <dgm:cxn modelId="{442D865E-C2DB-4022-83AD-DE80B5EE8B86}" type="presOf" srcId="{4FBCEC33-B604-4571-89B7-AD1C5F68C240}" destId="{8B639582-756B-4BFA-B4F7-100CE00C0160}" srcOrd="0" destOrd="1" presId="urn:microsoft.com/office/officeart/2005/8/layout/process1"/>
    <dgm:cxn modelId="{68D6E443-0B51-4957-95F0-B6F96341AAE9}" srcId="{F5D02686-084B-4EA7-90C2-74E05328ADFA}" destId="{7341EECE-721B-4406-BC0D-A0FC6483AB48}" srcOrd="1" destOrd="0" parTransId="{E643C1FB-248B-435C-8B43-9C466BFCB487}" sibTransId="{4EC27752-F5CC-4538-B241-49111373EB45}"/>
    <dgm:cxn modelId="{7E146FB7-EDAA-44BF-8B2C-11A484574EB6}" type="presOf" srcId="{7341EECE-721B-4406-BC0D-A0FC6483AB48}" destId="{6C8EB070-F3FF-4A6A-AAE2-283180E27E3C}" srcOrd="0" destOrd="0" presId="urn:microsoft.com/office/officeart/2005/8/layout/process1"/>
    <dgm:cxn modelId="{CFCE15A8-76A2-43EF-BFAA-3A1349C82188}" type="presOf" srcId="{8F768544-75FB-4136-A393-559322B9F621}" destId="{111CEBBE-32A8-49C2-A3DB-D56B3997537F}" srcOrd="1" destOrd="0" presId="urn:microsoft.com/office/officeart/2005/8/layout/process1"/>
    <dgm:cxn modelId="{9EC67DE9-285D-444A-95D4-2476C77B79FD}" type="presOf" srcId="{4EC27752-F5CC-4538-B241-49111373EB45}" destId="{BB47C185-CF92-41DA-BD4C-54DD25AC87E0}" srcOrd="1" destOrd="0" presId="urn:microsoft.com/office/officeart/2005/8/layout/process1"/>
    <dgm:cxn modelId="{48415D12-0111-4EF6-A5FB-FDB11DC60629}" type="presOf" srcId="{830E8EF5-E905-4C0C-8948-6E8BD84C2349}" destId="{8B639582-756B-4BFA-B4F7-100CE00C0160}" srcOrd="0" destOrd="4" presId="urn:microsoft.com/office/officeart/2005/8/layout/process1"/>
    <dgm:cxn modelId="{9C11BE2F-0519-44A2-BB27-C6EBC07A4140}" type="presOf" srcId="{F5D02686-084B-4EA7-90C2-74E05328ADFA}" destId="{777CF583-0A2E-41F0-AC0E-034B955EBC67}" srcOrd="0" destOrd="0" presId="urn:microsoft.com/office/officeart/2005/8/layout/process1"/>
    <dgm:cxn modelId="{91A31EAD-78CD-44F0-906C-FAF4373EA956}" srcId="{57863A9F-D42F-4E38-BB72-8B02D94B0C1A}" destId="{4FBCEC33-B604-4571-89B7-AD1C5F68C240}" srcOrd="0" destOrd="0" parTransId="{47651ED5-834F-4AC6-BE98-E8F3AB120DD0}" sibTransId="{ABB55952-C7A4-46B7-AB7A-B28D20CF4C6F}"/>
    <dgm:cxn modelId="{14339CB0-546B-4394-AB75-F81D931DC90A}" srcId="{57863A9F-D42F-4E38-BB72-8B02D94B0C1A}" destId="{830E8EF5-E905-4C0C-8948-6E8BD84C2349}" srcOrd="3" destOrd="0" parTransId="{93954974-720D-40D5-A573-7015B318ABF0}" sibTransId="{7559901F-71DD-4FC0-822B-DDDC026B954C}"/>
    <dgm:cxn modelId="{CBDB777A-CDE5-4225-A09C-ACEB695B512B}" type="presOf" srcId="{57863A9F-D42F-4E38-BB72-8B02D94B0C1A}" destId="{8B639582-756B-4BFA-B4F7-100CE00C0160}" srcOrd="0" destOrd="0" presId="urn:microsoft.com/office/officeart/2005/8/layout/process1"/>
    <dgm:cxn modelId="{628CDFEC-8AF8-4352-B396-561C524389E0}" srcId="{57863A9F-D42F-4E38-BB72-8B02D94B0C1A}" destId="{4566008F-1BAB-4110-9690-2F09CCC2D5D4}" srcOrd="2" destOrd="0" parTransId="{915625B5-B917-41F1-A545-D310FD3ED4ED}" sibTransId="{E2187201-3D39-4A4F-9412-14A98D64568D}"/>
    <dgm:cxn modelId="{3A250CFC-E291-4316-8966-E8DCCC651DA8}" srcId="{F5D02686-084B-4EA7-90C2-74E05328ADFA}" destId="{57863A9F-D42F-4E38-BB72-8B02D94B0C1A}" srcOrd="0" destOrd="0" parTransId="{6787A1EF-0D0D-46FA-8FD9-5835F6E9525F}" sibTransId="{8F768544-75FB-4136-A393-559322B9F621}"/>
    <dgm:cxn modelId="{28C8FBB3-99A9-4506-B288-FA08BF41F7D0}" type="presParOf" srcId="{777CF583-0A2E-41F0-AC0E-034B955EBC67}" destId="{8B639582-756B-4BFA-B4F7-100CE00C0160}" srcOrd="0" destOrd="0" presId="urn:microsoft.com/office/officeart/2005/8/layout/process1"/>
    <dgm:cxn modelId="{F798B68E-C111-4EB9-8B48-B9DADB583C22}" type="presParOf" srcId="{777CF583-0A2E-41F0-AC0E-034B955EBC67}" destId="{EF65D0AF-85AB-4771-B5F8-8149A367C0F2}" srcOrd="1" destOrd="0" presId="urn:microsoft.com/office/officeart/2005/8/layout/process1"/>
    <dgm:cxn modelId="{5BFCAFB1-F515-41BA-B6C5-6E3D60AD856B}" type="presParOf" srcId="{EF65D0AF-85AB-4771-B5F8-8149A367C0F2}" destId="{111CEBBE-32A8-49C2-A3DB-D56B3997537F}" srcOrd="0" destOrd="0" presId="urn:microsoft.com/office/officeart/2005/8/layout/process1"/>
    <dgm:cxn modelId="{A2F893B6-8A81-4C06-819B-09A3F5BF6FE7}" type="presParOf" srcId="{777CF583-0A2E-41F0-AC0E-034B955EBC67}" destId="{6C8EB070-F3FF-4A6A-AAE2-283180E27E3C}" srcOrd="2" destOrd="0" presId="urn:microsoft.com/office/officeart/2005/8/layout/process1"/>
    <dgm:cxn modelId="{9A871F4B-4270-4389-8E81-FCC9C82D0D53}" type="presParOf" srcId="{777CF583-0A2E-41F0-AC0E-034B955EBC67}" destId="{7183C04F-B7C8-40AE-90BC-303182D391E7}" srcOrd="3" destOrd="0" presId="urn:microsoft.com/office/officeart/2005/8/layout/process1"/>
    <dgm:cxn modelId="{849C6E99-7E49-42CE-9A95-A588626F2BBD}" type="presParOf" srcId="{7183C04F-B7C8-40AE-90BC-303182D391E7}" destId="{BB47C185-CF92-41DA-BD4C-54DD25AC87E0}" srcOrd="0" destOrd="0" presId="urn:microsoft.com/office/officeart/2005/8/layout/process1"/>
    <dgm:cxn modelId="{D002C5C4-2B55-4204-964E-6D8F415B2045}" type="presParOf" srcId="{777CF583-0A2E-41F0-AC0E-034B955EBC67}" destId="{B9F3BAC9-6090-4538-B416-7E1C572A6A24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BD5975E-44E5-4A38-BADB-9CF5158E14E0}" type="doc">
      <dgm:prSet loTypeId="urn:microsoft.com/office/officeart/2005/8/layout/hierarchy4" loCatId="list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endParaRPr lang="es-ES"/>
        </a:p>
      </dgm:t>
    </dgm:pt>
    <dgm:pt modelId="{AB410FE3-DB2D-4B2B-8BE4-9032F0151E5F}">
      <dgm:prSet/>
      <dgm:spPr/>
      <dgm:t>
        <a:bodyPr/>
        <a:lstStyle/>
        <a:p>
          <a:pPr rtl="0"/>
          <a:r>
            <a:rPr lang="es-ES" dirty="0" smtClean="0"/>
            <a:t>Una vez que se determinó los ingresos mensuales, es hora de comenzar a restar los gastos.</a:t>
          </a:r>
          <a:endParaRPr lang="es-EC" dirty="0"/>
        </a:p>
      </dgm:t>
    </dgm:pt>
    <dgm:pt modelId="{18B2B509-1B80-4FA0-9980-1DB34D170398}" type="parTrans" cxnId="{F2353754-B571-4401-9BBF-7C3F74039AEE}">
      <dgm:prSet/>
      <dgm:spPr/>
      <dgm:t>
        <a:bodyPr/>
        <a:lstStyle/>
        <a:p>
          <a:endParaRPr lang="es-ES"/>
        </a:p>
      </dgm:t>
    </dgm:pt>
    <dgm:pt modelId="{C7AE7ACC-49BE-4985-9558-075026EA84F5}" type="sibTrans" cxnId="{F2353754-B571-4401-9BBF-7C3F74039AEE}">
      <dgm:prSet/>
      <dgm:spPr/>
      <dgm:t>
        <a:bodyPr/>
        <a:lstStyle/>
        <a:p>
          <a:endParaRPr lang="es-ES"/>
        </a:p>
      </dgm:t>
    </dgm:pt>
    <dgm:pt modelId="{A8C222B8-EA20-4DEF-B177-339C3C17DC5F}">
      <dgm:prSet/>
      <dgm:spPr/>
      <dgm:t>
        <a:bodyPr/>
        <a:lstStyle/>
        <a:p>
          <a:pPr rtl="0"/>
          <a:r>
            <a:rPr lang="es-ES" dirty="0" smtClean="0"/>
            <a:t>Tenemos dos tipos de gasto:</a:t>
          </a:r>
          <a:endParaRPr lang="es-EC" dirty="0"/>
        </a:p>
      </dgm:t>
    </dgm:pt>
    <dgm:pt modelId="{F72A5689-2BFB-4F3F-A298-E7BA90964C34}" type="parTrans" cxnId="{6C317081-2C62-40A8-8A68-8664A2A1433F}">
      <dgm:prSet/>
      <dgm:spPr/>
      <dgm:t>
        <a:bodyPr/>
        <a:lstStyle/>
        <a:p>
          <a:endParaRPr lang="es-ES"/>
        </a:p>
      </dgm:t>
    </dgm:pt>
    <dgm:pt modelId="{0EFCFF05-9724-4598-9B64-389B595EAFA9}" type="sibTrans" cxnId="{6C317081-2C62-40A8-8A68-8664A2A1433F}">
      <dgm:prSet/>
      <dgm:spPr/>
      <dgm:t>
        <a:bodyPr/>
        <a:lstStyle/>
        <a:p>
          <a:endParaRPr lang="es-ES"/>
        </a:p>
      </dgm:t>
    </dgm:pt>
    <dgm:pt modelId="{36EB26B2-E69D-4490-9726-1F21AD4DBA1A}">
      <dgm:prSet/>
      <dgm:spPr/>
      <dgm:t>
        <a:bodyPr/>
        <a:lstStyle/>
        <a:p>
          <a:pPr rtl="0"/>
          <a:r>
            <a:rPr lang="es-ES" b="1" dirty="0" smtClean="0"/>
            <a:t>Los gastos fijos. </a:t>
          </a:r>
          <a:r>
            <a:rPr lang="es-ES" dirty="0" smtClean="0"/>
            <a:t>Son los que siempre se debe pagar, independientemente del nivel de producción del negocio (por ejemplo, el pago del alquiler del local, créditos por pagar).</a:t>
          </a:r>
          <a:endParaRPr lang="es-EC" dirty="0"/>
        </a:p>
      </dgm:t>
    </dgm:pt>
    <dgm:pt modelId="{32840EBD-145E-4D4F-80C6-C41AD211D0E7}" type="parTrans" cxnId="{97C5D350-E553-4CE2-BFD3-EAFCC073DD90}">
      <dgm:prSet/>
      <dgm:spPr/>
      <dgm:t>
        <a:bodyPr/>
        <a:lstStyle/>
        <a:p>
          <a:endParaRPr lang="es-ES"/>
        </a:p>
      </dgm:t>
    </dgm:pt>
    <dgm:pt modelId="{65C85AA8-870F-4C2F-BE21-A4079C39F0CC}" type="sibTrans" cxnId="{97C5D350-E553-4CE2-BFD3-EAFCC073DD90}">
      <dgm:prSet/>
      <dgm:spPr/>
      <dgm:t>
        <a:bodyPr/>
        <a:lstStyle/>
        <a:p>
          <a:endParaRPr lang="es-ES"/>
        </a:p>
      </dgm:t>
    </dgm:pt>
    <dgm:pt modelId="{FE3B2DDC-14FC-4BAA-AEE6-EA96DB3623BE}">
      <dgm:prSet/>
      <dgm:spPr/>
      <dgm:t>
        <a:bodyPr/>
        <a:lstStyle/>
        <a:p>
          <a:pPr rtl="0"/>
          <a:r>
            <a:rPr lang="es-ES" b="1" dirty="0" smtClean="0"/>
            <a:t>Los gastos variables. </a:t>
          </a:r>
          <a:r>
            <a:rPr lang="es-ES" dirty="0" smtClean="0"/>
            <a:t>Varían de acuerdo con la producción que se desarrolla en el negocio (por ejemplo, la cantidad de tela e hilo que necesitarás para hacer ropa).</a:t>
          </a:r>
          <a:endParaRPr lang="es-EC" dirty="0"/>
        </a:p>
      </dgm:t>
    </dgm:pt>
    <dgm:pt modelId="{46F26921-0209-4A7E-AF2F-0A29DFD4B31B}" type="parTrans" cxnId="{EF9290D5-9C9F-47B2-A716-79D3B20EFBD2}">
      <dgm:prSet/>
      <dgm:spPr/>
      <dgm:t>
        <a:bodyPr/>
        <a:lstStyle/>
        <a:p>
          <a:endParaRPr lang="es-ES"/>
        </a:p>
      </dgm:t>
    </dgm:pt>
    <dgm:pt modelId="{DB2C2163-94CA-43C6-B148-1F63C96933B3}" type="sibTrans" cxnId="{EF9290D5-9C9F-47B2-A716-79D3B20EFBD2}">
      <dgm:prSet/>
      <dgm:spPr/>
      <dgm:t>
        <a:bodyPr/>
        <a:lstStyle/>
        <a:p>
          <a:endParaRPr lang="es-ES"/>
        </a:p>
      </dgm:t>
    </dgm:pt>
    <dgm:pt modelId="{FD48E2AF-B2C1-4AF6-9CA9-A98EBC2A82A0}" type="pres">
      <dgm:prSet presAssocID="{5BD5975E-44E5-4A38-BADB-9CF5158E14E0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D57034B-4AA9-4053-B9B2-0F5463F0CB62}" type="pres">
      <dgm:prSet presAssocID="{AB410FE3-DB2D-4B2B-8BE4-9032F0151E5F}" presName="vertOne" presStyleCnt="0"/>
      <dgm:spPr/>
    </dgm:pt>
    <dgm:pt modelId="{2EC280EC-1874-4BFD-BB93-0792F097C903}" type="pres">
      <dgm:prSet presAssocID="{AB410FE3-DB2D-4B2B-8BE4-9032F0151E5F}" presName="txOne" presStyleLbl="node0" presStyleIdx="0" presStyleCnt="2" custScaleY="119508" custLinFactNeighborX="-198" custLinFactNeighborY="458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70CE3F7-2146-476C-9769-4764BA28B462}" type="pres">
      <dgm:prSet presAssocID="{AB410FE3-DB2D-4B2B-8BE4-9032F0151E5F}" presName="horzOne" presStyleCnt="0"/>
      <dgm:spPr/>
    </dgm:pt>
    <dgm:pt modelId="{2E73B7B7-9103-449A-80CD-B5BF283EF784}" type="pres">
      <dgm:prSet presAssocID="{C7AE7ACC-49BE-4985-9558-075026EA84F5}" presName="sibSpaceOne" presStyleCnt="0"/>
      <dgm:spPr/>
    </dgm:pt>
    <dgm:pt modelId="{D00AB2DE-9D12-4255-81C5-77CD6E56EDC4}" type="pres">
      <dgm:prSet presAssocID="{A8C222B8-EA20-4DEF-B177-339C3C17DC5F}" presName="vertOne" presStyleCnt="0"/>
      <dgm:spPr/>
    </dgm:pt>
    <dgm:pt modelId="{6997E6D2-4A32-4356-A573-6CD3402C181F}" type="pres">
      <dgm:prSet presAssocID="{A8C222B8-EA20-4DEF-B177-339C3C17DC5F}" presName="txOne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1D605D8-A4D2-4AC3-9C10-E30845EFAD53}" type="pres">
      <dgm:prSet presAssocID="{A8C222B8-EA20-4DEF-B177-339C3C17DC5F}" presName="parTransOne" presStyleCnt="0"/>
      <dgm:spPr/>
    </dgm:pt>
    <dgm:pt modelId="{E6049F05-961D-45B5-BC2C-E438E4BFEFA6}" type="pres">
      <dgm:prSet presAssocID="{A8C222B8-EA20-4DEF-B177-339C3C17DC5F}" presName="horzOne" presStyleCnt="0"/>
      <dgm:spPr/>
    </dgm:pt>
    <dgm:pt modelId="{3D25D5AC-8920-4D56-B9B3-9E9A09370E8F}" type="pres">
      <dgm:prSet presAssocID="{36EB26B2-E69D-4490-9726-1F21AD4DBA1A}" presName="vertTwo" presStyleCnt="0"/>
      <dgm:spPr/>
    </dgm:pt>
    <dgm:pt modelId="{2E5F5767-9504-4459-BFBB-28F7790AA194}" type="pres">
      <dgm:prSet presAssocID="{36EB26B2-E69D-4490-9726-1F21AD4DBA1A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7BEAC5C-7930-4FC1-A970-EBB42AB22D1B}" type="pres">
      <dgm:prSet presAssocID="{36EB26B2-E69D-4490-9726-1F21AD4DBA1A}" presName="horzTwo" presStyleCnt="0"/>
      <dgm:spPr/>
    </dgm:pt>
    <dgm:pt modelId="{B30D6767-D509-4697-8018-49109F5B9AD8}" type="pres">
      <dgm:prSet presAssocID="{65C85AA8-870F-4C2F-BE21-A4079C39F0CC}" presName="sibSpaceTwo" presStyleCnt="0"/>
      <dgm:spPr/>
    </dgm:pt>
    <dgm:pt modelId="{6189FFD1-3A18-4546-B6BB-9417170D3085}" type="pres">
      <dgm:prSet presAssocID="{FE3B2DDC-14FC-4BAA-AEE6-EA96DB3623BE}" presName="vertTwo" presStyleCnt="0"/>
      <dgm:spPr/>
    </dgm:pt>
    <dgm:pt modelId="{2EE0C3D8-7D80-4EB1-9F54-30C9F802B862}" type="pres">
      <dgm:prSet presAssocID="{FE3B2DDC-14FC-4BAA-AEE6-EA96DB3623BE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91FDF6-9F7C-4832-8FA2-9F2B21B2AE56}" type="pres">
      <dgm:prSet presAssocID="{FE3B2DDC-14FC-4BAA-AEE6-EA96DB3623BE}" presName="horzTwo" presStyleCnt="0"/>
      <dgm:spPr/>
    </dgm:pt>
  </dgm:ptLst>
  <dgm:cxnLst>
    <dgm:cxn modelId="{6238F572-3346-4757-BECE-55BEFA68C928}" type="presOf" srcId="{FE3B2DDC-14FC-4BAA-AEE6-EA96DB3623BE}" destId="{2EE0C3D8-7D80-4EB1-9F54-30C9F802B862}" srcOrd="0" destOrd="0" presId="urn:microsoft.com/office/officeart/2005/8/layout/hierarchy4"/>
    <dgm:cxn modelId="{6C317081-2C62-40A8-8A68-8664A2A1433F}" srcId="{5BD5975E-44E5-4A38-BADB-9CF5158E14E0}" destId="{A8C222B8-EA20-4DEF-B177-339C3C17DC5F}" srcOrd="1" destOrd="0" parTransId="{F72A5689-2BFB-4F3F-A298-E7BA90964C34}" sibTransId="{0EFCFF05-9724-4598-9B64-389B595EAFA9}"/>
    <dgm:cxn modelId="{97C5D350-E553-4CE2-BFD3-EAFCC073DD90}" srcId="{A8C222B8-EA20-4DEF-B177-339C3C17DC5F}" destId="{36EB26B2-E69D-4490-9726-1F21AD4DBA1A}" srcOrd="0" destOrd="0" parTransId="{32840EBD-145E-4D4F-80C6-C41AD211D0E7}" sibTransId="{65C85AA8-870F-4C2F-BE21-A4079C39F0CC}"/>
    <dgm:cxn modelId="{F2353754-B571-4401-9BBF-7C3F74039AEE}" srcId="{5BD5975E-44E5-4A38-BADB-9CF5158E14E0}" destId="{AB410FE3-DB2D-4B2B-8BE4-9032F0151E5F}" srcOrd="0" destOrd="0" parTransId="{18B2B509-1B80-4FA0-9980-1DB34D170398}" sibTransId="{C7AE7ACC-49BE-4985-9558-075026EA84F5}"/>
    <dgm:cxn modelId="{EF9290D5-9C9F-47B2-A716-79D3B20EFBD2}" srcId="{A8C222B8-EA20-4DEF-B177-339C3C17DC5F}" destId="{FE3B2DDC-14FC-4BAA-AEE6-EA96DB3623BE}" srcOrd="1" destOrd="0" parTransId="{46F26921-0209-4A7E-AF2F-0A29DFD4B31B}" sibTransId="{DB2C2163-94CA-43C6-B148-1F63C96933B3}"/>
    <dgm:cxn modelId="{A283C293-EB0A-47E1-97BA-88F11B7E5A73}" type="presOf" srcId="{36EB26B2-E69D-4490-9726-1F21AD4DBA1A}" destId="{2E5F5767-9504-4459-BFBB-28F7790AA194}" srcOrd="0" destOrd="0" presId="urn:microsoft.com/office/officeart/2005/8/layout/hierarchy4"/>
    <dgm:cxn modelId="{D8FF15A8-07A1-40E9-A734-95BE15615304}" type="presOf" srcId="{5BD5975E-44E5-4A38-BADB-9CF5158E14E0}" destId="{FD48E2AF-B2C1-4AF6-9CA9-A98EBC2A82A0}" srcOrd="0" destOrd="0" presId="urn:microsoft.com/office/officeart/2005/8/layout/hierarchy4"/>
    <dgm:cxn modelId="{1E024C6F-F6DE-4DD3-9223-52A2BD17475A}" type="presOf" srcId="{A8C222B8-EA20-4DEF-B177-339C3C17DC5F}" destId="{6997E6D2-4A32-4356-A573-6CD3402C181F}" srcOrd="0" destOrd="0" presId="urn:microsoft.com/office/officeart/2005/8/layout/hierarchy4"/>
    <dgm:cxn modelId="{21B96110-D3DB-4EAC-BAD9-CF10C71DD454}" type="presOf" srcId="{AB410FE3-DB2D-4B2B-8BE4-9032F0151E5F}" destId="{2EC280EC-1874-4BFD-BB93-0792F097C903}" srcOrd="0" destOrd="0" presId="urn:microsoft.com/office/officeart/2005/8/layout/hierarchy4"/>
    <dgm:cxn modelId="{1C92DA57-5B0A-43F7-ADF6-1E788767E28B}" type="presParOf" srcId="{FD48E2AF-B2C1-4AF6-9CA9-A98EBC2A82A0}" destId="{6D57034B-4AA9-4053-B9B2-0F5463F0CB62}" srcOrd="0" destOrd="0" presId="urn:microsoft.com/office/officeart/2005/8/layout/hierarchy4"/>
    <dgm:cxn modelId="{AA8420EC-1501-415D-9B8A-E539DADDE78F}" type="presParOf" srcId="{6D57034B-4AA9-4053-B9B2-0F5463F0CB62}" destId="{2EC280EC-1874-4BFD-BB93-0792F097C903}" srcOrd="0" destOrd="0" presId="urn:microsoft.com/office/officeart/2005/8/layout/hierarchy4"/>
    <dgm:cxn modelId="{F00E230E-22E8-4844-906E-90792A714771}" type="presParOf" srcId="{6D57034B-4AA9-4053-B9B2-0F5463F0CB62}" destId="{B70CE3F7-2146-476C-9769-4764BA28B462}" srcOrd="1" destOrd="0" presId="urn:microsoft.com/office/officeart/2005/8/layout/hierarchy4"/>
    <dgm:cxn modelId="{863EA020-84BA-4ED2-98A0-188F4DBF58E9}" type="presParOf" srcId="{FD48E2AF-B2C1-4AF6-9CA9-A98EBC2A82A0}" destId="{2E73B7B7-9103-449A-80CD-B5BF283EF784}" srcOrd="1" destOrd="0" presId="urn:microsoft.com/office/officeart/2005/8/layout/hierarchy4"/>
    <dgm:cxn modelId="{4BDF0AD4-34D5-4933-A1C4-80116256F234}" type="presParOf" srcId="{FD48E2AF-B2C1-4AF6-9CA9-A98EBC2A82A0}" destId="{D00AB2DE-9D12-4255-81C5-77CD6E56EDC4}" srcOrd="2" destOrd="0" presId="urn:microsoft.com/office/officeart/2005/8/layout/hierarchy4"/>
    <dgm:cxn modelId="{D0C2E7D9-B422-463A-B821-20EB147DA5DD}" type="presParOf" srcId="{D00AB2DE-9D12-4255-81C5-77CD6E56EDC4}" destId="{6997E6D2-4A32-4356-A573-6CD3402C181F}" srcOrd="0" destOrd="0" presId="urn:microsoft.com/office/officeart/2005/8/layout/hierarchy4"/>
    <dgm:cxn modelId="{45F9DE89-D6F1-48D8-842E-FE42B7AEB536}" type="presParOf" srcId="{D00AB2DE-9D12-4255-81C5-77CD6E56EDC4}" destId="{01D605D8-A4D2-4AC3-9C10-E30845EFAD53}" srcOrd="1" destOrd="0" presId="urn:microsoft.com/office/officeart/2005/8/layout/hierarchy4"/>
    <dgm:cxn modelId="{F9360E07-2743-40CC-AA86-15FF566703CA}" type="presParOf" srcId="{D00AB2DE-9D12-4255-81C5-77CD6E56EDC4}" destId="{E6049F05-961D-45B5-BC2C-E438E4BFEFA6}" srcOrd="2" destOrd="0" presId="urn:microsoft.com/office/officeart/2005/8/layout/hierarchy4"/>
    <dgm:cxn modelId="{7BADCC9E-3A5A-4A59-951B-AC0C5D97445F}" type="presParOf" srcId="{E6049F05-961D-45B5-BC2C-E438E4BFEFA6}" destId="{3D25D5AC-8920-4D56-B9B3-9E9A09370E8F}" srcOrd="0" destOrd="0" presId="urn:microsoft.com/office/officeart/2005/8/layout/hierarchy4"/>
    <dgm:cxn modelId="{9AC30726-280E-4396-AFFC-11BF93AE184A}" type="presParOf" srcId="{3D25D5AC-8920-4D56-B9B3-9E9A09370E8F}" destId="{2E5F5767-9504-4459-BFBB-28F7790AA194}" srcOrd="0" destOrd="0" presId="urn:microsoft.com/office/officeart/2005/8/layout/hierarchy4"/>
    <dgm:cxn modelId="{DCED8FCE-7D5D-48BB-8F5E-D7B2A44AC239}" type="presParOf" srcId="{3D25D5AC-8920-4D56-B9B3-9E9A09370E8F}" destId="{07BEAC5C-7930-4FC1-A970-EBB42AB22D1B}" srcOrd="1" destOrd="0" presId="urn:microsoft.com/office/officeart/2005/8/layout/hierarchy4"/>
    <dgm:cxn modelId="{F1E1B380-DE1E-4458-B056-F5257C8CF07D}" type="presParOf" srcId="{E6049F05-961D-45B5-BC2C-E438E4BFEFA6}" destId="{B30D6767-D509-4697-8018-49109F5B9AD8}" srcOrd="1" destOrd="0" presId="urn:microsoft.com/office/officeart/2005/8/layout/hierarchy4"/>
    <dgm:cxn modelId="{567C47DC-86A9-4FC4-AAF1-050C04CFDC8D}" type="presParOf" srcId="{E6049F05-961D-45B5-BC2C-E438E4BFEFA6}" destId="{6189FFD1-3A18-4546-B6BB-9417170D3085}" srcOrd="2" destOrd="0" presId="urn:microsoft.com/office/officeart/2005/8/layout/hierarchy4"/>
    <dgm:cxn modelId="{14CC3F43-7B4C-49DC-9D79-F10A45F692DB}" type="presParOf" srcId="{6189FFD1-3A18-4546-B6BB-9417170D3085}" destId="{2EE0C3D8-7D80-4EB1-9F54-30C9F802B862}" srcOrd="0" destOrd="0" presId="urn:microsoft.com/office/officeart/2005/8/layout/hierarchy4"/>
    <dgm:cxn modelId="{6F3AE828-8E77-4AD7-AE8A-6FF5953AEB35}" type="presParOf" srcId="{6189FFD1-3A18-4546-B6BB-9417170D3085}" destId="{9291FDF6-9F7C-4832-8FA2-9F2B21B2AE56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BD5975E-44E5-4A38-BADB-9CF5158E14E0}" type="doc">
      <dgm:prSet loTypeId="urn:microsoft.com/office/officeart/2005/8/layout/vList3" loCatId="list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endParaRPr lang="es-ES"/>
        </a:p>
      </dgm:t>
    </dgm:pt>
    <dgm:pt modelId="{AB410FE3-DB2D-4B2B-8BE4-9032F0151E5F}">
      <dgm:prSet/>
      <dgm:spPr/>
      <dgm:t>
        <a:bodyPr/>
        <a:lstStyle/>
        <a:p>
          <a:pPr rtl="0"/>
          <a:r>
            <a:rPr lang="es-ES" b="0" i="0" dirty="0" smtClean="0"/>
            <a:t>El primer paso para realizar un proceso de revisión del presupuesto es examinar el actual y comparar los montos estimados con el gasto y/o ingreso real que se tuvo. </a:t>
          </a:r>
          <a:endParaRPr lang="es-EC" dirty="0"/>
        </a:p>
      </dgm:t>
    </dgm:pt>
    <dgm:pt modelId="{18B2B509-1B80-4FA0-9980-1DB34D170398}" type="parTrans" cxnId="{F2353754-B571-4401-9BBF-7C3F74039AEE}">
      <dgm:prSet/>
      <dgm:spPr/>
      <dgm:t>
        <a:bodyPr/>
        <a:lstStyle/>
        <a:p>
          <a:endParaRPr lang="es-ES"/>
        </a:p>
      </dgm:t>
    </dgm:pt>
    <dgm:pt modelId="{C7AE7ACC-49BE-4985-9558-075026EA84F5}" type="sibTrans" cxnId="{F2353754-B571-4401-9BBF-7C3F74039AEE}">
      <dgm:prSet/>
      <dgm:spPr/>
      <dgm:t>
        <a:bodyPr/>
        <a:lstStyle/>
        <a:p>
          <a:endParaRPr lang="es-ES"/>
        </a:p>
      </dgm:t>
    </dgm:pt>
    <dgm:pt modelId="{B31E413B-6EEF-43FC-BA5F-A5083B29DC8A}">
      <dgm:prSet/>
      <dgm:spPr/>
      <dgm:t>
        <a:bodyPr/>
        <a:lstStyle/>
        <a:p>
          <a:r>
            <a:rPr lang="es-ES" b="0" i="0" dirty="0" smtClean="0"/>
            <a:t>Cabe mencionar que las revisiones de presupuesto no son una actividad puntual o única en un periodo de tiempo, </a:t>
          </a:r>
          <a:r>
            <a:rPr lang="es-ES" b="1" i="0" dirty="0" smtClean="0"/>
            <a:t>para que tu negocio esté bien gestionado deben de realizarse continuamente las revisiones en un ciclo de mejora continua</a:t>
          </a:r>
          <a:r>
            <a:rPr lang="es-ES" b="0" i="0" dirty="0" smtClean="0"/>
            <a:t> buscando siempre la mayor rentabilidad sin disminuir la calidad de los productos o servicios ofrecidos por la empresa.</a:t>
          </a:r>
          <a:endParaRPr lang="es-ES" b="0" i="0" dirty="0"/>
        </a:p>
      </dgm:t>
    </dgm:pt>
    <dgm:pt modelId="{B72523EC-1404-4B7D-899C-D0EC1114F473}" type="parTrans" cxnId="{0D88180B-7A1F-4F90-B670-3E1948F7CAC0}">
      <dgm:prSet/>
      <dgm:spPr/>
      <dgm:t>
        <a:bodyPr/>
        <a:lstStyle/>
        <a:p>
          <a:endParaRPr lang="es-ES"/>
        </a:p>
      </dgm:t>
    </dgm:pt>
    <dgm:pt modelId="{F9D99F36-BADB-4C0C-A9AC-3B975FD8EEA1}" type="sibTrans" cxnId="{0D88180B-7A1F-4F90-B670-3E1948F7CAC0}">
      <dgm:prSet/>
      <dgm:spPr/>
      <dgm:t>
        <a:bodyPr/>
        <a:lstStyle/>
        <a:p>
          <a:endParaRPr lang="es-ES"/>
        </a:p>
      </dgm:t>
    </dgm:pt>
    <dgm:pt modelId="{98DF2E46-7F05-41C6-9806-2A08CCCA7E58}">
      <dgm:prSet/>
      <dgm:spPr/>
      <dgm:t>
        <a:bodyPr/>
        <a:lstStyle/>
        <a:p>
          <a:pPr rtl="0"/>
          <a:r>
            <a:rPr lang="es-ES" b="0" i="0" dirty="0" smtClean="0"/>
            <a:t>Si existen rubros que constantemente resultan fuera de presupuesto para perjuicio de la empresa deberán ser evaluadas de nuevo y revisadas de manera individual.</a:t>
          </a:r>
          <a:endParaRPr lang="es-EC" dirty="0"/>
        </a:p>
      </dgm:t>
    </dgm:pt>
    <dgm:pt modelId="{D8020751-5684-4CBF-90E7-A1B22DB44802}" type="parTrans" cxnId="{C7191997-DF90-4D7F-AFF9-317C5C1A5644}">
      <dgm:prSet/>
      <dgm:spPr/>
      <dgm:t>
        <a:bodyPr/>
        <a:lstStyle/>
        <a:p>
          <a:endParaRPr lang="es-ES"/>
        </a:p>
      </dgm:t>
    </dgm:pt>
    <dgm:pt modelId="{B6CC1E03-4C15-4265-AD08-325A08DB4FDE}" type="sibTrans" cxnId="{C7191997-DF90-4D7F-AFF9-317C5C1A5644}">
      <dgm:prSet/>
      <dgm:spPr/>
      <dgm:t>
        <a:bodyPr/>
        <a:lstStyle/>
        <a:p>
          <a:endParaRPr lang="es-ES"/>
        </a:p>
      </dgm:t>
    </dgm:pt>
    <dgm:pt modelId="{4DF0D14D-A766-40F0-8A8C-F7874D66DA7A}" type="pres">
      <dgm:prSet presAssocID="{5BD5975E-44E5-4A38-BADB-9CF5158E14E0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EA600A1-2F9A-4EC2-9F85-C096ACEC979E}" type="pres">
      <dgm:prSet presAssocID="{AB410FE3-DB2D-4B2B-8BE4-9032F0151E5F}" presName="composite" presStyleCnt="0"/>
      <dgm:spPr/>
    </dgm:pt>
    <dgm:pt modelId="{A18A537B-4277-4B21-A171-A7359DF1A6C4}" type="pres">
      <dgm:prSet presAssocID="{AB410FE3-DB2D-4B2B-8BE4-9032F0151E5F}" presName="imgShp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  <dgm:t>
        <a:bodyPr/>
        <a:lstStyle/>
        <a:p>
          <a:endParaRPr lang="es-ES"/>
        </a:p>
      </dgm:t>
    </dgm:pt>
    <dgm:pt modelId="{C0D37994-2D51-4AC1-9B6F-69768B89E9C9}" type="pres">
      <dgm:prSet presAssocID="{AB410FE3-DB2D-4B2B-8BE4-9032F0151E5F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7C2F5FF-A44C-4CCE-8328-62B9CBCA5342}" type="pres">
      <dgm:prSet presAssocID="{C7AE7ACC-49BE-4985-9558-075026EA84F5}" presName="spacing" presStyleCnt="0"/>
      <dgm:spPr/>
    </dgm:pt>
    <dgm:pt modelId="{39C0BD35-F1E7-4AB2-A566-01C185D25C6D}" type="pres">
      <dgm:prSet presAssocID="{98DF2E46-7F05-41C6-9806-2A08CCCA7E58}" presName="composite" presStyleCnt="0"/>
      <dgm:spPr/>
    </dgm:pt>
    <dgm:pt modelId="{A632B84B-94FD-403E-A6DD-DB6B542D2AC4}" type="pres">
      <dgm:prSet presAssocID="{98DF2E46-7F05-41C6-9806-2A08CCCA7E58}" presName="imgShp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es-ES"/>
        </a:p>
      </dgm:t>
    </dgm:pt>
    <dgm:pt modelId="{52EBEB54-FC72-4641-9EE3-3AA53BF6772F}" type="pres">
      <dgm:prSet presAssocID="{98DF2E46-7F05-41C6-9806-2A08CCCA7E58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E14818C-BF1B-44FD-BEE1-CC091F797FB1}" type="pres">
      <dgm:prSet presAssocID="{B6CC1E03-4C15-4265-AD08-325A08DB4FDE}" presName="spacing" presStyleCnt="0"/>
      <dgm:spPr/>
    </dgm:pt>
    <dgm:pt modelId="{018E8B02-3F8B-46EA-A231-D7014937AF1D}" type="pres">
      <dgm:prSet presAssocID="{B31E413B-6EEF-43FC-BA5F-A5083B29DC8A}" presName="composite" presStyleCnt="0"/>
      <dgm:spPr/>
    </dgm:pt>
    <dgm:pt modelId="{EA9BA592-C196-4313-8468-0BF087B0DEB0}" type="pres">
      <dgm:prSet presAssocID="{B31E413B-6EEF-43FC-BA5F-A5083B29DC8A}" presName="imgShp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  <dgm:t>
        <a:bodyPr/>
        <a:lstStyle/>
        <a:p>
          <a:endParaRPr lang="es-ES"/>
        </a:p>
      </dgm:t>
    </dgm:pt>
    <dgm:pt modelId="{18EB3B64-B6BF-4B67-B8DF-41D29E26AB2B}" type="pres">
      <dgm:prSet presAssocID="{B31E413B-6EEF-43FC-BA5F-A5083B29DC8A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2353754-B571-4401-9BBF-7C3F74039AEE}" srcId="{5BD5975E-44E5-4A38-BADB-9CF5158E14E0}" destId="{AB410FE3-DB2D-4B2B-8BE4-9032F0151E5F}" srcOrd="0" destOrd="0" parTransId="{18B2B509-1B80-4FA0-9980-1DB34D170398}" sibTransId="{C7AE7ACC-49BE-4985-9558-075026EA84F5}"/>
    <dgm:cxn modelId="{0D88180B-7A1F-4F90-B670-3E1948F7CAC0}" srcId="{5BD5975E-44E5-4A38-BADB-9CF5158E14E0}" destId="{B31E413B-6EEF-43FC-BA5F-A5083B29DC8A}" srcOrd="2" destOrd="0" parTransId="{B72523EC-1404-4B7D-899C-D0EC1114F473}" sibTransId="{F9D99F36-BADB-4C0C-A9AC-3B975FD8EEA1}"/>
    <dgm:cxn modelId="{706F776F-8204-4994-B957-5D1F26223370}" type="presOf" srcId="{AB410FE3-DB2D-4B2B-8BE4-9032F0151E5F}" destId="{C0D37994-2D51-4AC1-9B6F-69768B89E9C9}" srcOrd="0" destOrd="0" presId="urn:microsoft.com/office/officeart/2005/8/layout/vList3"/>
    <dgm:cxn modelId="{D90BC70A-AB3B-4B6A-A654-0BB5F4B967A2}" type="presOf" srcId="{98DF2E46-7F05-41C6-9806-2A08CCCA7E58}" destId="{52EBEB54-FC72-4641-9EE3-3AA53BF6772F}" srcOrd="0" destOrd="0" presId="urn:microsoft.com/office/officeart/2005/8/layout/vList3"/>
    <dgm:cxn modelId="{C7191997-DF90-4D7F-AFF9-317C5C1A5644}" srcId="{5BD5975E-44E5-4A38-BADB-9CF5158E14E0}" destId="{98DF2E46-7F05-41C6-9806-2A08CCCA7E58}" srcOrd="1" destOrd="0" parTransId="{D8020751-5684-4CBF-90E7-A1B22DB44802}" sibTransId="{B6CC1E03-4C15-4265-AD08-325A08DB4FDE}"/>
    <dgm:cxn modelId="{70D010D6-4FDE-418D-8596-A82BE772CE16}" type="presOf" srcId="{B31E413B-6EEF-43FC-BA5F-A5083B29DC8A}" destId="{18EB3B64-B6BF-4B67-B8DF-41D29E26AB2B}" srcOrd="0" destOrd="0" presId="urn:microsoft.com/office/officeart/2005/8/layout/vList3"/>
    <dgm:cxn modelId="{2C862083-7D4E-44A4-9B34-2771CC6225A2}" type="presOf" srcId="{5BD5975E-44E5-4A38-BADB-9CF5158E14E0}" destId="{4DF0D14D-A766-40F0-8A8C-F7874D66DA7A}" srcOrd="0" destOrd="0" presId="urn:microsoft.com/office/officeart/2005/8/layout/vList3"/>
    <dgm:cxn modelId="{E5F53C2D-B04B-45C1-8CE4-FE8217CDAF76}" type="presParOf" srcId="{4DF0D14D-A766-40F0-8A8C-F7874D66DA7A}" destId="{AEA600A1-2F9A-4EC2-9F85-C096ACEC979E}" srcOrd="0" destOrd="0" presId="urn:microsoft.com/office/officeart/2005/8/layout/vList3"/>
    <dgm:cxn modelId="{704DA1C7-5C73-427A-84C0-0DAA0762F238}" type="presParOf" srcId="{AEA600A1-2F9A-4EC2-9F85-C096ACEC979E}" destId="{A18A537B-4277-4B21-A171-A7359DF1A6C4}" srcOrd="0" destOrd="0" presId="urn:microsoft.com/office/officeart/2005/8/layout/vList3"/>
    <dgm:cxn modelId="{AC60330C-48DD-48A5-853B-DE2B5BFEF3B8}" type="presParOf" srcId="{AEA600A1-2F9A-4EC2-9F85-C096ACEC979E}" destId="{C0D37994-2D51-4AC1-9B6F-69768B89E9C9}" srcOrd="1" destOrd="0" presId="urn:microsoft.com/office/officeart/2005/8/layout/vList3"/>
    <dgm:cxn modelId="{5AE02940-9345-49A7-BE3C-633BC8517C6A}" type="presParOf" srcId="{4DF0D14D-A766-40F0-8A8C-F7874D66DA7A}" destId="{B7C2F5FF-A44C-4CCE-8328-62B9CBCA5342}" srcOrd="1" destOrd="0" presId="urn:microsoft.com/office/officeart/2005/8/layout/vList3"/>
    <dgm:cxn modelId="{7759E0AA-CFEF-45B7-8762-BC462EEBD394}" type="presParOf" srcId="{4DF0D14D-A766-40F0-8A8C-F7874D66DA7A}" destId="{39C0BD35-F1E7-4AB2-A566-01C185D25C6D}" srcOrd="2" destOrd="0" presId="urn:microsoft.com/office/officeart/2005/8/layout/vList3"/>
    <dgm:cxn modelId="{5348985A-879C-4823-8314-B936CE94B6B4}" type="presParOf" srcId="{39C0BD35-F1E7-4AB2-A566-01C185D25C6D}" destId="{A632B84B-94FD-403E-A6DD-DB6B542D2AC4}" srcOrd="0" destOrd="0" presId="urn:microsoft.com/office/officeart/2005/8/layout/vList3"/>
    <dgm:cxn modelId="{0FE2DF82-AECD-4E79-9CE0-9D95B34F5546}" type="presParOf" srcId="{39C0BD35-F1E7-4AB2-A566-01C185D25C6D}" destId="{52EBEB54-FC72-4641-9EE3-3AA53BF6772F}" srcOrd="1" destOrd="0" presId="urn:microsoft.com/office/officeart/2005/8/layout/vList3"/>
    <dgm:cxn modelId="{FB497C67-9C0C-4D4C-834D-9D61DFB53485}" type="presParOf" srcId="{4DF0D14D-A766-40F0-8A8C-F7874D66DA7A}" destId="{9E14818C-BF1B-44FD-BEE1-CC091F797FB1}" srcOrd="3" destOrd="0" presId="urn:microsoft.com/office/officeart/2005/8/layout/vList3"/>
    <dgm:cxn modelId="{8B04CF19-35A1-493D-9F66-CB2056CFB9BD}" type="presParOf" srcId="{4DF0D14D-A766-40F0-8A8C-F7874D66DA7A}" destId="{018E8B02-3F8B-46EA-A231-D7014937AF1D}" srcOrd="4" destOrd="0" presId="urn:microsoft.com/office/officeart/2005/8/layout/vList3"/>
    <dgm:cxn modelId="{01862CE9-CFCB-4F31-A99E-4F89BB58BBCF}" type="presParOf" srcId="{018E8B02-3F8B-46EA-A231-D7014937AF1D}" destId="{EA9BA592-C196-4313-8468-0BF087B0DEB0}" srcOrd="0" destOrd="0" presId="urn:microsoft.com/office/officeart/2005/8/layout/vList3"/>
    <dgm:cxn modelId="{CB5C41A8-1824-4EEA-9358-5BC106AA44F2}" type="presParOf" srcId="{018E8B02-3F8B-46EA-A231-D7014937AF1D}" destId="{18EB3B64-B6BF-4B67-B8DF-41D29E26AB2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218B87-CAAF-4E45-94AB-FA989A41AB6A}">
      <dsp:nvSpPr>
        <dsp:cNvPr id="0" name=""/>
        <dsp:cNvSpPr/>
      </dsp:nvSpPr>
      <dsp:spPr>
        <a:xfrm>
          <a:off x="787" y="45561"/>
          <a:ext cx="2960795" cy="263906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smtClean="0"/>
            <a:t>Entonces, el presupuesto se puede definir como calculo anticipado de ingresos y gastos de una actividad económica.</a:t>
          </a:r>
          <a:endParaRPr lang="es-EC" sz="1600" kern="1200"/>
        </a:p>
      </dsp:txBody>
      <dsp:txXfrm>
        <a:off x="78083" y="122857"/>
        <a:ext cx="2806203" cy="2484477"/>
      </dsp:txXfrm>
    </dsp:sp>
    <dsp:sp modelId="{7223D55B-E9B1-4CF5-A443-CC7BBB7CECC8}">
      <dsp:nvSpPr>
        <dsp:cNvPr id="0" name=""/>
        <dsp:cNvSpPr/>
      </dsp:nvSpPr>
      <dsp:spPr>
        <a:xfrm>
          <a:off x="3331978" y="905805"/>
          <a:ext cx="785239" cy="918581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300" kern="1200"/>
        </a:p>
      </dsp:txBody>
      <dsp:txXfrm>
        <a:off x="3331978" y="1089521"/>
        <a:ext cx="549667" cy="551149"/>
      </dsp:txXfrm>
    </dsp:sp>
    <dsp:sp modelId="{827A729E-87A3-40B6-B803-90229249A0D0}">
      <dsp:nvSpPr>
        <dsp:cNvPr id="0" name=""/>
        <dsp:cNvSpPr/>
      </dsp:nvSpPr>
      <dsp:spPr>
        <a:xfrm>
          <a:off x="4443165" y="45561"/>
          <a:ext cx="3703957" cy="263906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smtClean="0"/>
            <a:t>Un presupuesto te permite conocer lo siguiente:</a:t>
          </a:r>
          <a:endParaRPr lang="es-EC" sz="1600" kern="120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smtClean="0"/>
            <a:t>Las necesidades de financiación a corto plazo y largo plazo.</a:t>
          </a:r>
          <a:endParaRPr lang="es-EC" sz="1200" kern="120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smtClean="0"/>
            <a:t>Conocerás la viabilidad económica.</a:t>
          </a:r>
          <a:endParaRPr lang="es-EC" sz="1200" kern="120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smtClean="0"/>
            <a:t>Sabrás los posibles retornos y conversiones.</a:t>
          </a:r>
          <a:endParaRPr lang="es-EC" sz="1200" kern="120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smtClean="0"/>
            <a:t>Te permitirá analizar el volumen mínimo de ventas necesarias para empezar a ganar dinero. Lo que llaman el punto de equilibrio.</a:t>
          </a:r>
          <a:endParaRPr lang="es-EC" sz="1200" kern="120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smtClean="0"/>
            <a:t>Te ayuda a estudiar los posibles factores que pueden afectar tanto positivamente como negativamente a tu proyecto.</a:t>
          </a:r>
          <a:r>
            <a:rPr lang="es-EC" sz="1200" kern="1200" smtClean="0"/>
            <a:t> </a:t>
          </a:r>
          <a:endParaRPr lang="es-EC" sz="1200" kern="1200"/>
        </a:p>
      </dsp:txBody>
      <dsp:txXfrm>
        <a:off x="4520461" y="122857"/>
        <a:ext cx="3549365" cy="248447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C280EC-1874-4BFD-BB93-0792F097C903}">
      <dsp:nvSpPr>
        <dsp:cNvPr id="0" name=""/>
        <dsp:cNvSpPr/>
      </dsp:nvSpPr>
      <dsp:spPr>
        <a:xfrm>
          <a:off x="1184" y="0"/>
          <a:ext cx="2402793" cy="32741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0" i="0" kern="1200" dirty="0" smtClean="0"/>
            <a:t>Conforme se realizan las revisiones del presupuesto se hace frente a la situación y desempeño real de la empresa de acuerdo a los recursos asignados en el mismo</a:t>
          </a:r>
          <a:endParaRPr lang="es-EC" sz="1400" kern="1200" dirty="0"/>
        </a:p>
      </dsp:txBody>
      <dsp:txXfrm>
        <a:off x="71559" y="70375"/>
        <a:ext cx="2262043" cy="3133364"/>
      </dsp:txXfrm>
    </dsp:sp>
    <dsp:sp modelId="{FF37E896-FDA1-41EA-8864-BAAD380FA135}">
      <dsp:nvSpPr>
        <dsp:cNvPr id="0" name=""/>
        <dsp:cNvSpPr/>
      </dsp:nvSpPr>
      <dsp:spPr>
        <a:xfrm>
          <a:off x="2812405" y="0"/>
          <a:ext cx="2402793" cy="32741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0" i="0" kern="1200" dirty="0" smtClean="0"/>
            <a:t>Cuando se detecta alguna desviación es importante que se lleven a cabo las acciones pertinentes para corregirlo e identificar los rubros que no están siendo eficientes, determinar prioridades y realizar los ajustes que sean necesarios para que se cumplan en tiempo y forma.</a:t>
          </a:r>
          <a:endParaRPr lang="es-EC" sz="1400" kern="1200" dirty="0"/>
        </a:p>
      </dsp:txBody>
      <dsp:txXfrm>
        <a:off x="2882780" y="70375"/>
        <a:ext cx="2262043" cy="3133364"/>
      </dsp:txXfrm>
    </dsp:sp>
    <dsp:sp modelId="{BD638943-7E64-46A8-9232-C6CBA8A81CAF}">
      <dsp:nvSpPr>
        <dsp:cNvPr id="0" name=""/>
        <dsp:cNvSpPr/>
      </dsp:nvSpPr>
      <dsp:spPr>
        <a:xfrm>
          <a:off x="5618868" y="0"/>
          <a:ext cx="2402793" cy="32741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0" i="0" kern="1200" dirty="0" smtClean="0"/>
            <a:t>Es crítico que durante este proceso analices con detalle si las desviaciones presentadas se deben a un mal manejo por parte del personal encargado, a un evento extraordinario que se presentó durante el periodo para corroborar que se está presupuestando de la manera correcta en base a objetivos específicos, realistas, medibles y alcanzables en el periodo de tiempo determinado.</a:t>
          </a:r>
          <a:endParaRPr lang="es-ES" sz="1400" b="0" i="0" kern="1200" dirty="0"/>
        </a:p>
      </dsp:txBody>
      <dsp:txXfrm>
        <a:off x="5689243" y="70375"/>
        <a:ext cx="2262043" cy="31333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48D9C6-7757-40AF-A122-F47350E1E320}">
      <dsp:nvSpPr>
        <dsp:cNvPr id="0" name=""/>
        <dsp:cNvSpPr/>
      </dsp:nvSpPr>
      <dsp:spPr>
        <a:xfrm>
          <a:off x="0" y="1496684"/>
          <a:ext cx="7866155" cy="1995579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E10869-EB93-4C8B-9E4E-816DEC6AC9E9}">
      <dsp:nvSpPr>
        <dsp:cNvPr id="0" name=""/>
        <dsp:cNvSpPr/>
      </dsp:nvSpPr>
      <dsp:spPr>
        <a:xfrm>
          <a:off x="3111" y="0"/>
          <a:ext cx="1360253" cy="19955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b" anchorCtr="0">
          <a:noAutofit/>
        </a:bodyPr>
        <a:lstStyle/>
        <a:p>
          <a:pPr lvl="0" algn="just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Cuando administras un pequeño negocio, cada dólar importa. Desde contratar empleados, hasta comprar equipos, alquilar oficinas, tu dinero debe repartirse en gastos. Por eso no puedes desperdiciarlo en gastos superfluos.</a:t>
          </a:r>
          <a:endParaRPr lang="es-EC" sz="1000" kern="1200" dirty="0"/>
        </a:p>
      </dsp:txBody>
      <dsp:txXfrm>
        <a:off x="3111" y="0"/>
        <a:ext cx="1360253" cy="1995579"/>
      </dsp:txXfrm>
    </dsp:sp>
    <dsp:sp modelId="{760C5B65-23ED-4017-97AD-F345C34A3673}">
      <dsp:nvSpPr>
        <dsp:cNvPr id="0" name=""/>
        <dsp:cNvSpPr/>
      </dsp:nvSpPr>
      <dsp:spPr>
        <a:xfrm>
          <a:off x="433790" y="2245026"/>
          <a:ext cx="498894" cy="49889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8CC3A6-3E37-46D8-A150-80F51134BDF5}">
      <dsp:nvSpPr>
        <dsp:cNvPr id="0" name=""/>
        <dsp:cNvSpPr/>
      </dsp:nvSpPr>
      <dsp:spPr>
        <a:xfrm>
          <a:off x="1431377" y="2993368"/>
          <a:ext cx="1360253" cy="19955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lvl="0" algn="just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Crear presupuestos le otorga a tu negocio más seguridad financiera. </a:t>
          </a:r>
          <a:endParaRPr lang="es-EC" sz="1000" kern="1200" dirty="0"/>
        </a:p>
      </dsp:txBody>
      <dsp:txXfrm>
        <a:off x="1431377" y="2993368"/>
        <a:ext cx="1360253" cy="1995579"/>
      </dsp:txXfrm>
    </dsp:sp>
    <dsp:sp modelId="{B815B83E-A60D-43FF-A9A1-2A1958958512}">
      <dsp:nvSpPr>
        <dsp:cNvPr id="0" name=""/>
        <dsp:cNvSpPr/>
      </dsp:nvSpPr>
      <dsp:spPr>
        <a:xfrm>
          <a:off x="1862056" y="2245026"/>
          <a:ext cx="498894" cy="49889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0431A5-731F-4404-BDF2-A460DB42B2C7}">
      <dsp:nvSpPr>
        <dsp:cNvPr id="0" name=""/>
        <dsp:cNvSpPr/>
      </dsp:nvSpPr>
      <dsp:spPr>
        <a:xfrm>
          <a:off x="2859643" y="0"/>
          <a:ext cx="1360253" cy="19955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b" anchorCtr="0">
          <a:noAutofit/>
        </a:bodyPr>
        <a:lstStyle/>
        <a:p>
          <a:pPr lvl="0" algn="just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Aun cuando a tu negocio le esté yendo bien y esté generando enormes ganancias, un presupuesto puede servirte para planear cómo invertir tu dinero y maximizar tus ingresos.</a:t>
          </a:r>
          <a:endParaRPr lang="es-EC" sz="1000" kern="1200" dirty="0"/>
        </a:p>
      </dsp:txBody>
      <dsp:txXfrm>
        <a:off x="2859643" y="0"/>
        <a:ext cx="1360253" cy="1995579"/>
      </dsp:txXfrm>
    </dsp:sp>
    <dsp:sp modelId="{75899E53-E151-40FA-AA6C-ED61EF6D55DC}">
      <dsp:nvSpPr>
        <dsp:cNvPr id="0" name=""/>
        <dsp:cNvSpPr/>
      </dsp:nvSpPr>
      <dsp:spPr>
        <a:xfrm>
          <a:off x="3290322" y="2245026"/>
          <a:ext cx="498894" cy="49889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12C033-F0AB-4C90-80B4-3D3D69E45304}">
      <dsp:nvSpPr>
        <dsp:cNvPr id="0" name=""/>
        <dsp:cNvSpPr/>
      </dsp:nvSpPr>
      <dsp:spPr>
        <a:xfrm>
          <a:off x="4287909" y="2993368"/>
          <a:ext cx="1360253" cy="19955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lvl="0" algn="just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Un presupuesto también puede ser útil para determinar si necesitas financiamiento o no, si estás en condiciones de pedir prestado capital y cuánto dinero precisas exactamente.</a:t>
          </a:r>
          <a:endParaRPr lang="es-EC" sz="1000" kern="1200" dirty="0"/>
        </a:p>
      </dsp:txBody>
      <dsp:txXfrm>
        <a:off x="4287909" y="2993368"/>
        <a:ext cx="1360253" cy="1995579"/>
      </dsp:txXfrm>
    </dsp:sp>
    <dsp:sp modelId="{B552B99B-DA15-4AB8-9C68-B1A2A63CD5F8}">
      <dsp:nvSpPr>
        <dsp:cNvPr id="0" name=""/>
        <dsp:cNvSpPr/>
      </dsp:nvSpPr>
      <dsp:spPr>
        <a:xfrm>
          <a:off x="4718588" y="2245026"/>
          <a:ext cx="498894" cy="49889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DDD712-18D3-46D2-AB41-EA70921899D9}">
      <dsp:nvSpPr>
        <dsp:cNvPr id="0" name=""/>
        <dsp:cNvSpPr/>
      </dsp:nvSpPr>
      <dsp:spPr>
        <a:xfrm>
          <a:off x="5449442" y="0"/>
          <a:ext cx="1360253" cy="19955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b" anchorCtr="0">
          <a:noAutofit/>
        </a:bodyPr>
        <a:lstStyle/>
        <a:p>
          <a:pPr lvl="0" algn="just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Es imposible predecir el futuro. </a:t>
          </a:r>
        </a:p>
        <a:p>
          <a:pPr lvl="0" algn="just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Sin embargo, si dispones de un presupuesto, puedes evaluar si tu negocio está preparado para cualquier eventualidad financiera.</a:t>
          </a:r>
          <a:endParaRPr lang="es-EC" sz="1000" kern="1200" dirty="0"/>
        </a:p>
      </dsp:txBody>
      <dsp:txXfrm>
        <a:off x="5449442" y="0"/>
        <a:ext cx="1360253" cy="1995579"/>
      </dsp:txXfrm>
    </dsp:sp>
    <dsp:sp modelId="{64EA4D92-A617-407F-89EB-7FCA04BB3493}">
      <dsp:nvSpPr>
        <dsp:cNvPr id="0" name=""/>
        <dsp:cNvSpPr/>
      </dsp:nvSpPr>
      <dsp:spPr>
        <a:xfrm>
          <a:off x="6146854" y="2245026"/>
          <a:ext cx="498894" cy="49889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979B47-F257-45C4-A122-B4A822C6BC91}">
      <dsp:nvSpPr>
        <dsp:cNvPr id="0" name=""/>
        <dsp:cNvSpPr/>
      </dsp:nvSpPr>
      <dsp:spPr>
        <a:xfrm>
          <a:off x="3315182" y="2508534"/>
          <a:ext cx="2053962" cy="205396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smtClean="0"/>
            <a:t>La elaboración de un presupuesto es una herramienta que te ayudará a tener éxito en el desarrollo de tu negocio y que tiene los siguientes beneficios:</a:t>
          </a:r>
          <a:endParaRPr lang="es-EC" sz="1200" kern="1200"/>
        </a:p>
      </dsp:txBody>
      <dsp:txXfrm>
        <a:off x="3615978" y="2809330"/>
        <a:ext cx="1452370" cy="1452370"/>
      </dsp:txXfrm>
    </dsp:sp>
    <dsp:sp modelId="{E9F4408B-50B9-4CEA-9094-770B9F1100DD}">
      <dsp:nvSpPr>
        <dsp:cNvPr id="0" name=""/>
        <dsp:cNvSpPr/>
      </dsp:nvSpPr>
      <dsp:spPr>
        <a:xfrm rot="10800000">
          <a:off x="1230168" y="3242826"/>
          <a:ext cx="1970338" cy="58537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F64B1BB-91B4-45D2-866B-54EF00D9BE07}">
      <dsp:nvSpPr>
        <dsp:cNvPr id="0" name=""/>
        <dsp:cNvSpPr/>
      </dsp:nvSpPr>
      <dsp:spPr>
        <a:xfrm>
          <a:off x="511281" y="2960406"/>
          <a:ext cx="1437773" cy="1150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smtClean="0"/>
            <a:t>Administrar tu negocio con mas eficiencia </a:t>
          </a:r>
          <a:endParaRPr lang="es-EC" sz="1600" kern="1200"/>
        </a:p>
      </dsp:txBody>
      <dsp:txXfrm>
        <a:off x="544970" y="2994095"/>
        <a:ext cx="1370395" cy="1082840"/>
      </dsp:txXfrm>
    </dsp:sp>
    <dsp:sp modelId="{5910BB12-AD25-457F-94E5-927F4F70F103}">
      <dsp:nvSpPr>
        <dsp:cNvPr id="0" name=""/>
        <dsp:cNvSpPr/>
      </dsp:nvSpPr>
      <dsp:spPr>
        <a:xfrm rot="12960000">
          <a:off x="1636355" y="1992709"/>
          <a:ext cx="1970338" cy="58537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64BE308-2CBE-4BD5-8B0A-85C54CF6DF8A}">
      <dsp:nvSpPr>
        <dsp:cNvPr id="0" name=""/>
        <dsp:cNvSpPr/>
      </dsp:nvSpPr>
      <dsp:spPr>
        <a:xfrm>
          <a:off x="1105619" y="1131221"/>
          <a:ext cx="1437773" cy="1150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smtClean="0"/>
            <a:t>Reducir gastos innecesarios </a:t>
          </a:r>
          <a:endParaRPr lang="es-EC" sz="1600" kern="1200"/>
        </a:p>
      </dsp:txBody>
      <dsp:txXfrm>
        <a:off x="1139308" y="1164910"/>
        <a:ext cx="1370395" cy="1082840"/>
      </dsp:txXfrm>
    </dsp:sp>
    <dsp:sp modelId="{A0D740C7-2335-40EA-800E-52E87768D35B}">
      <dsp:nvSpPr>
        <dsp:cNvPr id="0" name=""/>
        <dsp:cNvSpPr/>
      </dsp:nvSpPr>
      <dsp:spPr>
        <a:xfrm rot="15120000">
          <a:off x="2699769" y="1220094"/>
          <a:ext cx="1970338" cy="58537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30EE514-FA14-459F-A379-2A3A43F9367E}">
      <dsp:nvSpPr>
        <dsp:cNvPr id="0" name=""/>
        <dsp:cNvSpPr/>
      </dsp:nvSpPr>
      <dsp:spPr>
        <a:xfrm>
          <a:off x="2661617" y="722"/>
          <a:ext cx="1437773" cy="1150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smtClean="0"/>
            <a:t>Conseguir financiamiento </a:t>
          </a:r>
          <a:endParaRPr lang="es-EC" sz="1600" kern="1200"/>
        </a:p>
      </dsp:txBody>
      <dsp:txXfrm>
        <a:off x="2695306" y="34411"/>
        <a:ext cx="1370395" cy="1082840"/>
      </dsp:txXfrm>
    </dsp:sp>
    <dsp:sp modelId="{793217CE-BE3C-498A-850C-F176B77DFC54}">
      <dsp:nvSpPr>
        <dsp:cNvPr id="0" name=""/>
        <dsp:cNvSpPr/>
      </dsp:nvSpPr>
      <dsp:spPr>
        <a:xfrm rot="17280000">
          <a:off x="4014220" y="1220094"/>
          <a:ext cx="1970338" cy="58537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47E9113-80B8-4DE0-BE2E-E1DEBADA75A4}">
      <dsp:nvSpPr>
        <dsp:cNvPr id="0" name=""/>
        <dsp:cNvSpPr/>
      </dsp:nvSpPr>
      <dsp:spPr>
        <a:xfrm>
          <a:off x="4584936" y="722"/>
          <a:ext cx="1437773" cy="1150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smtClean="0"/>
            <a:t>Maximizar ganancias comerciales </a:t>
          </a:r>
          <a:endParaRPr lang="es-EC" sz="1600" kern="1200"/>
        </a:p>
      </dsp:txBody>
      <dsp:txXfrm>
        <a:off x="4618625" y="34411"/>
        <a:ext cx="1370395" cy="1082840"/>
      </dsp:txXfrm>
    </dsp:sp>
    <dsp:sp modelId="{F38E808C-3F78-44B9-85C2-01FDF49A1D68}">
      <dsp:nvSpPr>
        <dsp:cNvPr id="0" name=""/>
        <dsp:cNvSpPr/>
      </dsp:nvSpPr>
      <dsp:spPr>
        <a:xfrm rot="19440000">
          <a:off x="5077633" y="1992709"/>
          <a:ext cx="1970338" cy="58537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F471C24-50CE-44D1-9764-1F62AB902919}">
      <dsp:nvSpPr>
        <dsp:cNvPr id="0" name=""/>
        <dsp:cNvSpPr/>
      </dsp:nvSpPr>
      <dsp:spPr>
        <a:xfrm>
          <a:off x="6140934" y="1131221"/>
          <a:ext cx="1437773" cy="1150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smtClean="0"/>
            <a:t>Planear gastos futuros </a:t>
          </a:r>
          <a:endParaRPr lang="es-EC" sz="1600" kern="1200"/>
        </a:p>
      </dsp:txBody>
      <dsp:txXfrm>
        <a:off x="6174623" y="1164910"/>
        <a:ext cx="1370395" cy="1082840"/>
      </dsp:txXfrm>
    </dsp:sp>
    <dsp:sp modelId="{43182DA1-9A8C-4BC3-88FD-735FC0F08CF0}">
      <dsp:nvSpPr>
        <dsp:cNvPr id="0" name=""/>
        <dsp:cNvSpPr/>
      </dsp:nvSpPr>
      <dsp:spPr>
        <a:xfrm>
          <a:off x="5483820" y="3242826"/>
          <a:ext cx="1970338" cy="58537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1EDEAC2-4242-417A-B019-A298C617EB8B}">
      <dsp:nvSpPr>
        <dsp:cNvPr id="0" name=""/>
        <dsp:cNvSpPr/>
      </dsp:nvSpPr>
      <dsp:spPr>
        <a:xfrm>
          <a:off x="6735272" y="2960406"/>
          <a:ext cx="1437773" cy="1150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smtClean="0"/>
            <a:t>Predecir ganancias futuras</a:t>
          </a:r>
          <a:endParaRPr lang="es-EC" sz="1600" kern="1200"/>
        </a:p>
      </dsp:txBody>
      <dsp:txXfrm>
        <a:off x="6768961" y="2994095"/>
        <a:ext cx="1370395" cy="10828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67EDBA-81A6-46EF-B4DC-10CB1F9DEE89}">
      <dsp:nvSpPr>
        <dsp:cNvPr id="0" name=""/>
        <dsp:cNvSpPr/>
      </dsp:nvSpPr>
      <dsp:spPr>
        <a:xfrm>
          <a:off x="2746125" y="561129"/>
          <a:ext cx="43419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34192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2951602" y="604525"/>
        <a:ext cx="23239" cy="4647"/>
      </dsp:txXfrm>
    </dsp:sp>
    <dsp:sp modelId="{C9B47F47-F8DB-4082-8C04-35E7BD0A2C9B}">
      <dsp:nvSpPr>
        <dsp:cNvPr id="0" name=""/>
        <dsp:cNvSpPr/>
      </dsp:nvSpPr>
      <dsp:spPr>
        <a:xfrm>
          <a:off x="727088" y="598"/>
          <a:ext cx="2020836" cy="121250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Cuenta con un plan estratégico y metas definidas</a:t>
          </a:r>
          <a:endParaRPr lang="es-ES" sz="1400" kern="1200" dirty="0"/>
        </a:p>
      </dsp:txBody>
      <dsp:txXfrm>
        <a:off x="727088" y="598"/>
        <a:ext cx="2020836" cy="1212502"/>
      </dsp:txXfrm>
    </dsp:sp>
    <dsp:sp modelId="{AC51CCAF-8F22-49F6-8ACE-5F2334794A91}">
      <dsp:nvSpPr>
        <dsp:cNvPr id="0" name=""/>
        <dsp:cNvSpPr/>
      </dsp:nvSpPr>
      <dsp:spPr>
        <a:xfrm>
          <a:off x="5231754" y="561129"/>
          <a:ext cx="43419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34192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5437231" y="604525"/>
        <a:ext cx="23239" cy="4647"/>
      </dsp:txXfrm>
    </dsp:sp>
    <dsp:sp modelId="{1193876A-DD6A-4A23-B940-DA3012B6C737}">
      <dsp:nvSpPr>
        <dsp:cNvPr id="0" name=""/>
        <dsp:cNvSpPr/>
      </dsp:nvSpPr>
      <dsp:spPr>
        <a:xfrm>
          <a:off x="3212718" y="598"/>
          <a:ext cx="2020836" cy="121250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Pronostica los ingresos o ventas</a:t>
          </a:r>
          <a:endParaRPr lang="es-ES" sz="1400" kern="1200" dirty="0"/>
        </a:p>
      </dsp:txBody>
      <dsp:txXfrm>
        <a:off x="3212718" y="598"/>
        <a:ext cx="2020836" cy="1212502"/>
      </dsp:txXfrm>
    </dsp:sp>
    <dsp:sp modelId="{27A79D1E-72D2-4AE3-9703-A288FCD424BC}">
      <dsp:nvSpPr>
        <dsp:cNvPr id="0" name=""/>
        <dsp:cNvSpPr/>
      </dsp:nvSpPr>
      <dsp:spPr>
        <a:xfrm>
          <a:off x="1737507" y="1211300"/>
          <a:ext cx="4971258" cy="434192"/>
        </a:xfrm>
        <a:custGeom>
          <a:avLst/>
          <a:gdLst/>
          <a:ahLst/>
          <a:cxnLst/>
          <a:rect l="0" t="0" r="0" b="0"/>
          <a:pathLst>
            <a:path>
              <a:moveTo>
                <a:pt x="4971258" y="0"/>
              </a:moveTo>
              <a:lnTo>
                <a:pt x="4971258" y="234196"/>
              </a:lnTo>
              <a:lnTo>
                <a:pt x="0" y="234196"/>
              </a:lnTo>
              <a:lnTo>
                <a:pt x="0" y="434192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4098313" y="1426072"/>
        <a:ext cx="249646" cy="4647"/>
      </dsp:txXfrm>
    </dsp:sp>
    <dsp:sp modelId="{529D0E49-FDF7-49ED-BEF2-5C320FB5724D}">
      <dsp:nvSpPr>
        <dsp:cNvPr id="0" name=""/>
        <dsp:cNvSpPr/>
      </dsp:nvSpPr>
      <dsp:spPr>
        <a:xfrm>
          <a:off x="5698347" y="598"/>
          <a:ext cx="2020836" cy="121250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Presupuesta los gastos</a:t>
          </a:r>
          <a:endParaRPr lang="es-ES" sz="1400" kern="1200" dirty="0"/>
        </a:p>
      </dsp:txBody>
      <dsp:txXfrm>
        <a:off x="5698347" y="598"/>
        <a:ext cx="2020836" cy="1212502"/>
      </dsp:txXfrm>
    </dsp:sp>
    <dsp:sp modelId="{981FC19B-6124-4F0A-B41D-8383FFB12BA2}">
      <dsp:nvSpPr>
        <dsp:cNvPr id="0" name=""/>
        <dsp:cNvSpPr/>
      </dsp:nvSpPr>
      <dsp:spPr>
        <a:xfrm>
          <a:off x="2746125" y="2238423"/>
          <a:ext cx="43419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34192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2951602" y="2281819"/>
        <a:ext cx="23239" cy="4647"/>
      </dsp:txXfrm>
    </dsp:sp>
    <dsp:sp modelId="{51079D9D-60A0-4E57-B8D3-625F0BF7D4D5}">
      <dsp:nvSpPr>
        <dsp:cNvPr id="0" name=""/>
        <dsp:cNvSpPr/>
      </dsp:nvSpPr>
      <dsp:spPr>
        <a:xfrm>
          <a:off x="727088" y="1677892"/>
          <a:ext cx="2020836" cy="121250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Programa revisiones periódicas</a:t>
          </a:r>
          <a:endParaRPr lang="es-ES" sz="1400" kern="1200" dirty="0"/>
        </a:p>
      </dsp:txBody>
      <dsp:txXfrm>
        <a:off x="727088" y="1677892"/>
        <a:ext cx="2020836" cy="1212502"/>
      </dsp:txXfrm>
    </dsp:sp>
    <dsp:sp modelId="{404F25CC-B7AF-4624-8270-D83FAB087E11}">
      <dsp:nvSpPr>
        <dsp:cNvPr id="0" name=""/>
        <dsp:cNvSpPr/>
      </dsp:nvSpPr>
      <dsp:spPr>
        <a:xfrm>
          <a:off x="3212718" y="1677892"/>
          <a:ext cx="2020836" cy="121250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Toma acciones respecto a las variaciones de los resultados vs lo presupuestado</a:t>
          </a:r>
          <a:endParaRPr lang="es-ES" sz="1400" kern="1200" dirty="0"/>
        </a:p>
      </dsp:txBody>
      <dsp:txXfrm>
        <a:off x="3212718" y="1677892"/>
        <a:ext cx="2020836" cy="121250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0AC936-F9A1-4DCE-9303-887138A0E292}">
      <dsp:nvSpPr>
        <dsp:cNvPr id="0" name=""/>
        <dsp:cNvSpPr/>
      </dsp:nvSpPr>
      <dsp:spPr>
        <a:xfrm>
          <a:off x="0" y="0"/>
          <a:ext cx="8221661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7A0C7CA-D4B2-4B18-B412-6B7ADCA9A71C}">
      <dsp:nvSpPr>
        <dsp:cNvPr id="0" name=""/>
        <dsp:cNvSpPr/>
      </dsp:nvSpPr>
      <dsp:spPr>
        <a:xfrm>
          <a:off x="0" y="0"/>
          <a:ext cx="1644332" cy="33250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0" i="0" kern="1200" dirty="0" smtClean="0"/>
            <a:t>Antes de iniciar con la elaboración de un presupuesto es importante que te detengas a realizar algunas acciones que pueden hacer toda la diferencia para lograr implementar esta práctica de manera exitosa</a:t>
          </a:r>
          <a:endParaRPr lang="es-EC" sz="1600" b="0" kern="1200" dirty="0"/>
        </a:p>
      </dsp:txBody>
      <dsp:txXfrm>
        <a:off x="0" y="0"/>
        <a:ext cx="1644332" cy="3325095"/>
      </dsp:txXfrm>
    </dsp:sp>
    <dsp:sp modelId="{8D70A717-CA46-4FA2-81FB-31609BE37DAD}">
      <dsp:nvSpPr>
        <dsp:cNvPr id="0" name=""/>
        <dsp:cNvSpPr/>
      </dsp:nvSpPr>
      <dsp:spPr>
        <a:xfrm>
          <a:off x="1767657" y="77282"/>
          <a:ext cx="6454003" cy="15456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just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0" i="0" kern="1200" dirty="0" smtClean="0"/>
            <a:t>Establece las metas financieras de tu empresa: Fijas metas específicas, medibles y realistas aportará a tu presupuesto un objetivo real e importante y servirá como motivación para llevarlo a cabo. Por ejemplo, una meta podría ser aumentar la utilidad neta en un 5% al cierre del año fiscal.</a:t>
          </a:r>
          <a:endParaRPr lang="es-EC" sz="1500" b="0" i="0" kern="1200" dirty="0"/>
        </a:p>
      </dsp:txBody>
      <dsp:txXfrm>
        <a:off x="1767657" y="77282"/>
        <a:ext cx="6454003" cy="1545649"/>
      </dsp:txXfrm>
    </dsp:sp>
    <dsp:sp modelId="{B3FC31B4-583E-4A81-96AD-C6ACBA971B41}">
      <dsp:nvSpPr>
        <dsp:cNvPr id="0" name=""/>
        <dsp:cNvSpPr/>
      </dsp:nvSpPr>
      <dsp:spPr>
        <a:xfrm>
          <a:off x="1644332" y="1622932"/>
          <a:ext cx="6577328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FE934AB0-EE3A-47EA-B0B9-218BC0FE3CD8}">
      <dsp:nvSpPr>
        <dsp:cNvPr id="0" name=""/>
        <dsp:cNvSpPr/>
      </dsp:nvSpPr>
      <dsp:spPr>
        <a:xfrm>
          <a:off x="1767657" y="1700214"/>
          <a:ext cx="6454003" cy="15456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just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0" i="0" kern="1200" dirty="0" smtClean="0"/>
            <a:t>Determina montos límites para cada categoría de gastos: Estima el porcentaje de tus ingresos que idealmente quieres gastar en cada categoría antes de elaborar el presupuesto, este ejercicio te servirá mucho para priorizar y tener una visión más completa del destino de tus ingresos y lo que puede aportar para la consecución de tus objetivos empresariales.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500" kern="1200" dirty="0"/>
        </a:p>
      </dsp:txBody>
      <dsp:txXfrm>
        <a:off x="1767657" y="1700214"/>
        <a:ext cx="6454003" cy="1545649"/>
      </dsp:txXfrm>
    </dsp:sp>
    <dsp:sp modelId="{95D340DC-FD9B-4FB2-968E-091CFA33621B}">
      <dsp:nvSpPr>
        <dsp:cNvPr id="0" name=""/>
        <dsp:cNvSpPr/>
      </dsp:nvSpPr>
      <dsp:spPr>
        <a:xfrm>
          <a:off x="1644332" y="3245864"/>
          <a:ext cx="6577328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941DA3-53E4-4902-99F2-55FC777E23FA}">
      <dsp:nvSpPr>
        <dsp:cNvPr id="0" name=""/>
        <dsp:cNvSpPr/>
      </dsp:nvSpPr>
      <dsp:spPr>
        <a:xfrm>
          <a:off x="0" y="0"/>
          <a:ext cx="7532915" cy="559218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El primer paso para realizar un presupuesto es darle un vistazo al pronostico de tus ingresos mensuales y de dónde provienen. </a:t>
          </a:r>
          <a:endParaRPr lang="es-EC" sz="1400" kern="1200" dirty="0"/>
        </a:p>
      </dsp:txBody>
      <dsp:txXfrm>
        <a:off x="27299" y="27299"/>
        <a:ext cx="7478317" cy="50462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639582-756B-4BFA-B4F7-100CE00C0160}">
      <dsp:nvSpPr>
        <dsp:cNvPr id="0" name=""/>
        <dsp:cNvSpPr/>
      </dsp:nvSpPr>
      <dsp:spPr>
        <a:xfrm>
          <a:off x="7226" y="505932"/>
          <a:ext cx="2159791" cy="240445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Las fuentes de los ingresos podrían incluir:</a:t>
          </a:r>
          <a:endParaRPr lang="es-EC" sz="17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smtClean="0"/>
            <a:t>Ventas</a:t>
          </a:r>
          <a:endParaRPr lang="es-EC" sz="1300" kern="120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smtClean="0"/>
            <a:t>Inversiones</a:t>
          </a:r>
          <a:endParaRPr lang="es-EC" sz="1300" kern="120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dirty="0" smtClean="0"/>
            <a:t>Financiamiento</a:t>
          </a:r>
          <a:endParaRPr lang="es-EC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dirty="0" smtClean="0"/>
            <a:t>o cualquier otra</a:t>
          </a:r>
          <a:endParaRPr lang="es-EC" sz="1300" kern="1200" dirty="0"/>
        </a:p>
      </dsp:txBody>
      <dsp:txXfrm>
        <a:off x="70484" y="569190"/>
        <a:ext cx="2033275" cy="2277939"/>
      </dsp:txXfrm>
    </dsp:sp>
    <dsp:sp modelId="{EF65D0AF-85AB-4771-B5F8-8149A367C0F2}">
      <dsp:nvSpPr>
        <dsp:cNvPr id="0" name=""/>
        <dsp:cNvSpPr/>
      </dsp:nvSpPr>
      <dsp:spPr>
        <a:xfrm>
          <a:off x="2382997" y="1440345"/>
          <a:ext cx="457875" cy="535628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/>
        </a:p>
      </dsp:txBody>
      <dsp:txXfrm>
        <a:off x="2382997" y="1547471"/>
        <a:ext cx="320513" cy="321376"/>
      </dsp:txXfrm>
    </dsp:sp>
    <dsp:sp modelId="{6C8EB070-F3FF-4A6A-AAE2-283180E27E3C}">
      <dsp:nvSpPr>
        <dsp:cNvPr id="0" name=""/>
        <dsp:cNvSpPr/>
      </dsp:nvSpPr>
      <dsp:spPr>
        <a:xfrm>
          <a:off x="3030934" y="505932"/>
          <a:ext cx="2159791" cy="240445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Lo ideal sería hacerlo mensualmente por un año. Esto te dará una idea más precisa de las finanzas de tu negocio y puede mostrarte cómo tus ingresos se modifican cada temporada.</a:t>
          </a:r>
          <a:endParaRPr lang="es-EC" sz="1700" kern="1200" dirty="0"/>
        </a:p>
      </dsp:txBody>
      <dsp:txXfrm>
        <a:off x="3094192" y="569190"/>
        <a:ext cx="2033275" cy="2277939"/>
      </dsp:txXfrm>
    </dsp:sp>
    <dsp:sp modelId="{7183C04F-B7C8-40AE-90BC-303182D391E7}">
      <dsp:nvSpPr>
        <dsp:cNvPr id="0" name=""/>
        <dsp:cNvSpPr/>
      </dsp:nvSpPr>
      <dsp:spPr>
        <a:xfrm>
          <a:off x="5406705" y="1440345"/>
          <a:ext cx="457875" cy="535628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/>
        </a:p>
      </dsp:txBody>
      <dsp:txXfrm>
        <a:off x="5406705" y="1547471"/>
        <a:ext cx="320513" cy="321376"/>
      </dsp:txXfrm>
    </dsp:sp>
    <dsp:sp modelId="{B9F3BAC9-6090-4538-B416-7E1C572A6A24}">
      <dsp:nvSpPr>
        <dsp:cNvPr id="0" name=""/>
        <dsp:cNvSpPr/>
      </dsp:nvSpPr>
      <dsp:spPr>
        <a:xfrm>
          <a:off x="6054643" y="505932"/>
          <a:ext cx="2159791" cy="240445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Si tu negocio es nuevo y no tienes un historial financiero, podrías buscar predicciones de ingresos para negocios similares al tuyo.</a:t>
          </a:r>
          <a:endParaRPr lang="es-EC" sz="1700" kern="1200" dirty="0"/>
        </a:p>
      </dsp:txBody>
      <dsp:txXfrm>
        <a:off x="6117901" y="569190"/>
        <a:ext cx="2033275" cy="227793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C280EC-1874-4BFD-BB93-0792F097C903}">
      <dsp:nvSpPr>
        <dsp:cNvPr id="0" name=""/>
        <dsp:cNvSpPr/>
      </dsp:nvSpPr>
      <dsp:spPr>
        <a:xfrm>
          <a:off x="1" y="730377"/>
          <a:ext cx="1504813" cy="18988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Una vez que se determinó los ingresos mensuales, es hora de comenzar a restar los gastos.</a:t>
          </a:r>
          <a:endParaRPr lang="es-EC" sz="1500" kern="1200" dirty="0"/>
        </a:p>
      </dsp:txBody>
      <dsp:txXfrm>
        <a:off x="44075" y="774451"/>
        <a:ext cx="1416665" cy="1810701"/>
      </dsp:txXfrm>
    </dsp:sp>
    <dsp:sp modelId="{6997E6D2-4A32-4356-A573-6CD3402C181F}">
      <dsp:nvSpPr>
        <dsp:cNvPr id="0" name=""/>
        <dsp:cNvSpPr/>
      </dsp:nvSpPr>
      <dsp:spPr>
        <a:xfrm>
          <a:off x="1760602" y="2253"/>
          <a:ext cx="3136031" cy="15888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Tenemos dos tipos de gasto:</a:t>
          </a:r>
          <a:endParaRPr lang="es-EC" sz="1500" kern="1200" dirty="0"/>
        </a:p>
      </dsp:txBody>
      <dsp:txXfrm>
        <a:off x="1807139" y="48790"/>
        <a:ext cx="3042957" cy="1495815"/>
      </dsp:txXfrm>
    </dsp:sp>
    <dsp:sp modelId="{2E5F5767-9504-4459-BFBB-28F7790AA194}">
      <dsp:nvSpPr>
        <dsp:cNvPr id="0" name=""/>
        <dsp:cNvSpPr/>
      </dsp:nvSpPr>
      <dsp:spPr>
        <a:xfrm>
          <a:off x="1760602" y="1747356"/>
          <a:ext cx="1504813" cy="15888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dirty="0" smtClean="0"/>
            <a:t>Los gastos fijos. </a:t>
          </a:r>
          <a:r>
            <a:rPr lang="es-ES" sz="1100" kern="1200" dirty="0" smtClean="0"/>
            <a:t>Son los que siempre se debe pagar, independientemente del nivel de producción del negocio (por ejemplo, el pago del alquiler del local, créditos por pagar).</a:t>
          </a:r>
          <a:endParaRPr lang="es-EC" sz="1100" kern="1200" dirty="0"/>
        </a:p>
      </dsp:txBody>
      <dsp:txXfrm>
        <a:off x="1804676" y="1791430"/>
        <a:ext cx="1416665" cy="1500741"/>
      </dsp:txXfrm>
    </dsp:sp>
    <dsp:sp modelId="{2EE0C3D8-7D80-4EB1-9F54-30C9F802B862}">
      <dsp:nvSpPr>
        <dsp:cNvPr id="0" name=""/>
        <dsp:cNvSpPr/>
      </dsp:nvSpPr>
      <dsp:spPr>
        <a:xfrm>
          <a:off x="3391820" y="1747356"/>
          <a:ext cx="1504813" cy="15888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dirty="0" smtClean="0"/>
            <a:t>Los gastos variables. </a:t>
          </a:r>
          <a:r>
            <a:rPr lang="es-ES" sz="1100" kern="1200" dirty="0" smtClean="0"/>
            <a:t>Varían de acuerdo con la producción que se desarrolla en el negocio (por ejemplo, la cantidad de tela e hilo que necesitarás para hacer ropa).</a:t>
          </a:r>
          <a:endParaRPr lang="es-EC" sz="1100" kern="1200" dirty="0"/>
        </a:p>
      </dsp:txBody>
      <dsp:txXfrm>
        <a:off x="3435894" y="1791430"/>
        <a:ext cx="1416665" cy="150074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D37994-2D51-4AC1-9B6F-69768B89E9C9}">
      <dsp:nvSpPr>
        <dsp:cNvPr id="0" name=""/>
        <dsp:cNvSpPr/>
      </dsp:nvSpPr>
      <dsp:spPr>
        <a:xfrm rot="10800000">
          <a:off x="1561503" y="1035"/>
          <a:ext cx="5256208" cy="950283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049" tIns="41910" rIns="78232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0" i="0" kern="1200" dirty="0" smtClean="0"/>
            <a:t>El primer paso para realizar un proceso de revisión del presupuesto es examinar el actual y comparar los montos estimados con el gasto y/o ingreso real que se tuvo. </a:t>
          </a:r>
          <a:endParaRPr lang="es-EC" sz="1100" kern="1200" dirty="0"/>
        </a:p>
      </dsp:txBody>
      <dsp:txXfrm rot="10800000">
        <a:off x="1799074" y="1035"/>
        <a:ext cx="5018637" cy="950283"/>
      </dsp:txXfrm>
    </dsp:sp>
    <dsp:sp modelId="{A18A537B-4277-4B21-A171-A7359DF1A6C4}">
      <dsp:nvSpPr>
        <dsp:cNvPr id="0" name=""/>
        <dsp:cNvSpPr/>
      </dsp:nvSpPr>
      <dsp:spPr>
        <a:xfrm>
          <a:off x="1086361" y="1035"/>
          <a:ext cx="950283" cy="95028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52EBEB54-FC72-4641-9EE3-3AA53BF6772F}">
      <dsp:nvSpPr>
        <dsp:cNvPr id="0" name=""/>
        <dsp:cNvSpPr/>
      </dsp:nvSpPr>
      <dsp:spPr>
        <a:xfrm rot="10800000">
          <a:off x="1561503" y="1234985"/>
          <a:ext cx="5256208" cy="950283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049" tIns="41910" rIns="78232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0" i="0" kern="1200" dirty="0" smtClean="0"/>
            <a:t>Si existen rubros que constantemente resultan fuera de presupuesto para perjuicio de la empresa deberán ser evaluadas de nuevo y revisadas de manera individual.</a:t>
          </a:r>
          <a:endParaRPr lang="es-EC" sz="1100" kern="1200" dirty="0"/>
        </a:p>
      </dsp:txBody>
      <dsp:txXfrm rot="10800000">
        <a:off x="1799074" y="1234985"/>
        <a:ext cx="5018637" cy="950283"/>
      </dsp:txXfrm>
    </dsp:sp>
    <dsp:sp modelId="{A632B84B-94FD-403E-A6DD-DB6B542D2AC4}">
      <dsp:nvSpPr>
        <dsp:cNvPr id="0" name=""/>
        <dsp:cNvSpPr/>
      </dsp:nvSpPr>
      <dsp:spPr>
        <a:xfrm>
          <a:off x="1086361" y="1234985"/>
          <a:ext cx="950283" cy="950283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18EB3B64-B6BF-4B67-B8DF-41D29E26AB2B}">
      <dsp:nvSpPr>
        <dsp:cNvPr id="0" name=""/>
        <dsp:cNvSpPr/>
      </dsp:nvSpPr>
      <dsp:spPr>
        <a:xfrm rot="10800000">
          <a:off x="1561503" y="2468935"/>
          <a:ext cx="5256208" cy="950283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049" tIns="41910" rIns="78232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0" i="0" kern="1200" dirty="0" smtClean="0"/>
            <a:t>Cabe mencionar que las revisiones de presupuesto no son una actividad puntual o única en un periodo de tiempo, </a:t>
          </a:r>
          <a:r>
            <a:rPr lang="es-ES" sz="1100" b="1" i="0" kern="1200" dirty="0" smtClean="0"/>
            <a:t>para que tu negocio esté bien gestionado deben de realizarse continuamente las revisiones en un ciclo de mejora continua</a:t>
          </a:r>
          <a:r>
            <a:rPr lang="es-ES" sz="1100" b="0" i="0" kern="1200" dirty="0" smtClean="0"/>
            <a:t> buscando siempre la mayor rentabilidad sin disminuir la calidad de los productos o servicios ofrecidos por la empresa.</a:t>
          </a:r>
          <a:endParaRPr lang="es-ES" sz="1100" b="0" i="0" kern="1200" dirty="0"/>
        </a:p>
      </dsp:txBody>
      <dsp:txXfrm rot="10800000">
        <a:off x="1799074" y="2468935"/>
        <a:ext cx="5018637" cy="950283"/>
      </dsp:txXfrm>
    </dsp:sp>
    <dsp:sp modelId="{EA9BA592-C196-4313-8468-0BF087B0DEB0}">
      <dsp:nvSpPr>
        <dsp:cNvPr id="0" name=""/>
        <dsp:cNvSpPr/>
      </dsp:nvSpPr>
      <dsp:spPr>
        <a:xfrm>
          <a:off x="1086361" y="2468935"/>
          <a:ext cx="950283" cy="950283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BC41D4-33D4-4547-AE93-B9CC2BE08EE8}" type="datetimeFigureOut">
              <a:rPr lang="es-EC" smtClean="0"/>
              <a:t>11/5/2022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82CC30-C899-4B85-A361-983CEF85822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92987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2CC30-C899-4B85-A361-983CEF85822D}" type="slidenum">
              <a:rPr lang="es-EC" smtClean="0"/>
              <a:t>5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104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AADA3-E19F-8448-AF50-04D160250ED2}" type="datetimeFigureOut">
              <a:rPr lang="es-ES" smtClean="0"/>
              <a:pPr/>
              <a:t>11/05/2022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D071-027D-F34A-A12D-D4F31515B478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4868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AADA3-E19F-8448-AF50-04D160250ED2}" type="datetimeFigureOut">
              <a:rPr lang="es-ES" smtClean="0"/>
              <a:pPr/>
              <a:t>11/05/2022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D071-027D-F34A-A12D-D4F31515B478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92390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AADA3-E19F-8448-AF50-04D160250ED2}" type="datetimeFigureOut">
              <a:rPr lang="es-ES" smtClean="0"/>
              <a:pPr/>
              <a:t>11/05/2022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D071-027D-F34A-A12D-D4F31515B478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69750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AADA3-E19F-8448-AF50-04D160250ED2}" type="datetimeFigureOut">
              <a:rPr lang="es-ES" smtClean="0"/>
              <a:pPr/>
              <a:t>11/05/2022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D071-027D-F34A-A12D-D4F31515B478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90469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AADA3-E19F-8448-AF50-04D160250ED2}" type="datetimeFigureOut">
              <a:rPr lang="es-ES" smtClean="0"/>
              <a:pPr/>
              <a:t>11/05/2022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D071-027D-F34A-A12D-D4F31515B478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38957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AADA3-E19F-8448-AF50-04D160250ED2}" type="datetimeFigureOut">
              <a:rPr lang="es-ES" smtClean="0"/>
              <a:pPr/>
              <a:t>11/05/2022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D071-027D-F34A-A12D-D4F31515B478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5701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AADA3-E19F-8448-AF50-04D160250ED2}" type="datetimeFigureOut">
              <a:rPr lang="es-ES" smtClean="0"/>
              <a:pPr/>
              <a:t>11/05/2022</a:t>
            </a:fld>
            <a:endParaRPr lang="es-E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D071-027D-F34A-A12D-D4F31515B478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44052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AADA3-E19F-8448-AF50-04D160250ED2}" type="datetimeFigureOut">
              <a:rPr lang="es-ES" smtClean="0"/>
              <a:pPr/>
              <a:t>11/05/2022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D071-027D-F34A-A12D-D4F31515B478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33246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AADA3-E19F-8448-AF50-04D160250ED2}" type="datetimeFigureOut">
              <a:rPr lang="es-ES" smtClean="0"/>
              <a:pPr/>
              <a:t>11/05/2022</a:t>
            </a:fld>
            <a:endParaRPr lang="es-E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D071-027D-F34A-A12D-D4F31515B478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56997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AADA3-E19F-8448-AF50-04D160250ED2}" type="datetimeFigureOut">
              <a:rPr lang="es-ES" smtClean="0"/>
              <a:pPr/>
              <a:t>11/05/2022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D071-027D-F34A-A12D-D4F31515B478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33108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AADA3-E19F-8448-AF50-04D160250ED2}" type="datetimeFigureOut">
              <a:rPr lang="es-ES" smtClean="0"/>
              <a:pPr/>
              <a:t>11/05/2022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D071-027D-F34A-A12D-D4F31515B478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8641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7AADA3-E19F-8448-AF50-04D160250ED2}" type="datetimeFigureOut">
              <a:rPr lang="es-ES" smtClean="0"/>
              <a:pPr/>
              <a:t>11/05/2022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D071-027D-F34A-A12D-D4F31515B478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22447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6.xml"/><Relationship Id="rId13" Type="http://schemas.openxmlformats.org/officeDocument/2006/relationships/diagramQuickStyle" Target="../diagrams/quickStyle7.xml"/><Relationship Id="rId3" Type="http://schemas.openxmlformats.org/officeDocument/2006/relationships/image" Target="../media/image9.png"/><Relationship Id="rId7" Type="http://schemas.openxmlformats.org/officeDocument/2006/relationships/diagramLayout" Target="../diagrams/layout6.xml"/><Relationship Id="rId12" Type="http://schemas.openxmlformats.org/officeDocument/2006/relationships/diagramLayout" Target="../diagrams/layout7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6.xml"/><Relationship Id="rId11" Type="http://schemas.openxmlformats.org/officeDocument/2006/relationships/diagramData" Target="../diagrams/data7.xml"/><Relationship Id="rId5" Type="http://schemas.openxmlformats.org/officeDocument/2006/relationships/image" Target="../media/image4.png"/><Relationship Id="rId15" Type="http://schemas.microsoft.com/office/2007/relationships/diagramDrawing" Target="../diagrams/drawing7.xml"/><Relationship Id="rId10" Type="http://schemas.microsoft.com/office/2007/relationships/diagramDrawing" Target="../diagrams/drawing6.xml"/><Relationship Id="rId4" Type="http://schemas.openxmlformats.org/officeDocument/2006/relationships/image" Target="../media/image11.png"/><Relationship Id="rId9" Type="http://schemas.openxmlformats.org/officeDocument/2006/relationships/diagramColors" Target="../diagrams/colors6.xml"/><Relationship Id="rId14" Type="http://schemas.openxmlformats.org/officeDocument/2006/relationships/diagramColors" Target="../diagrams/colors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8.xml"/><Relationship Id="rId13" Type="http://schemas.openxmlformats.org/officeDocument/2006/relationships/image" Target="../media/image18.png"/><Relationship Id="rId3" Type="http://schemas.openxmlformats.org/officeDocument/2006/relationships/image" Target="../media/image9.png"/><Relationship Id="rId7" Type="http://schemas.openxmlformats.org/officeDocument/2006/relationships/diagramLayout" Target="../diagrams/layout8.xml"/><Relationship Id="rId12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8.xml"/><Relationship Id="rId11" Type="http://schemas.openxmlformats.org/officeDocument/2006/relationships/image" Target="../media/image17.png"/><Relationship Id="rId5" Type="http://schemas.openxmlformats.org/officeDocument/2006/relationships/image" Target="../media/image4.png"/><Relationship Id="rId10" Type="http://schemas.microsoft.com/office/2007/relationships/diagramDrawing" Target="../diagrams/drawing8.xml"/><Relationship Id="rId4" Type="http://schemas.openxmlformats.org/officeDocument/2006/relationships/image" Target="../media/image11.png"/><Relationship Id="rId9" Type="http://schemas.openxmlformats.org/officeDocument/2006/relationships/diagramColors" Target="../diagrams/colors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9.xml"/><Relationship Id="rId3" Type="http://schemas.openxmlformats.org/officeDocument/2006/relationships/image" Target="../media/image9.png"/><Relationship Id="rId7" Type="http://schemas.openxmlformats.org/officeDocument/2006/relationships/diagramLayout" Target="../diagrams/layout9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9.xml"/><Relationship Id="rId5" Type="http://schemas.openxmlformats.org/officeDocument/2006/relationships/image" Target="../media/image4.png"/><Relationship Id="rId10" Type="http://schemas.microsoft.com/office/2007/relationships/diagramDrawing" Target="../diagrams/drawing9.xml"/><Relationship Id="rId4" Type="http://schemas.openxmlformats.org/officeDocument/2006/relationships/image" Target="../media/image11.png"/><Relationship Id="rId9" Type="http://schemas.openxmlformats.org/officeDocument/2006/relationships/diagramColors" Target="../diagrams/colors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0.xml"/><Relationship Id="rId3" Type="http://schemas.openxmlformats.org/officeDocument/2006/relationships/image" Target="../media/image9.png"/><Relationship Id="rId7" Type="http://schemas.openxmlformats.org/officeDocument/2006/relationships/diagramLayout" Target="../diagrams/layout10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0.xml"/><Relationship Id="rId5" Type="http://schemas.openxmlformats.org/officeDocument/2006/relationships/image" Target="../media/image4.png"/><Relationship Id="rId10" Type="http://schemas.microsoft.com/office/2007/relationships/diagramDrawing" Target="../diagrams/drawing10.xml"/><Relationship Id="rId4" Type="http://schemas.openxmlformats.org/officeDocument/2006/relationships/image" Target="../media/image11.png"/><Relationship Id="rId9" Type="http://schemas.openxmlformats.org/officeDocument/2006/relationships/diagramColors" Target="../diagrams/colors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4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1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9.png"/><Relationship Id="rId7" Type="http://schemas.openxmlformats.org/officeDocument/2006/relationships/diagramLayout" Target="../diagrams/layout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2.xml"/><Relationship Id="rId5" Type="http://schemas.openxmlformats.org/officeDocument/2006/relationships/image" Target="../media/image4.png"/><Relationship Id="rId10" Type="http://schemas.microsoft.com/office/2007/relationships/diagramDrawing" Target="../diagrams/drawing2.xml"/><Relationship Id="rId4" Type="http://schemas.openxmlformats.org/officeDocument/2006/relationships/image" Target="../media/image11.png"/><Relationship Id="rId9" Type="http://schemas.openxmlformats.org/officeDocument/2006/relationships/diagramColors" Target="../diagrams/colors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9.png"/><Relationship Id="rId7" Type="http://schemas.openxmlformats.org/officeDocument/2006/relationships/diagramLayout" Target="../diagrams/layout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3.xml"/><Relationship Id="rId5" Type="http://schemas.openxmlformats.org/officeDocument/2006/relationships/image" Target="../media/image4.png"/><Relationship Id="rId10" Type="http://schemas.microsoft.com/office/2007/relationships/diagramDrawing" Target="../diagrams/drawing3.xml"/><Relationship Id="rId4" Type="http://schemas.openxmlformats.org/officeDocument/2006/relationships/image" Target="../media/image11.png"/><Relationship Id="rId9" Type="http://schemas.openxmlformats.org/officeDocument/2006/relationships/diagramColors" Target="../diagrams/colors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13" Type="http://schemas.openxmlformats.org/officeDocument/2006/relationships/image" Target="../media/image15.png"/><Relationship Id="rId3" Type="http://schemas.openxmlformats.org/officeDocument/2006/relationships/image" Target="../media/image9.png"/><Relationship Id="rId7" Type="http://schemas.openxmlformats.org/officeDocument/2006/relationships/diagramLayout" Target="../diagrams/layout4.xml"/><Relationship Id="rId12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4.xml"/><Relationship Id="rId11" Type="http://schemas.openxmlformats.org/officeDocument/2006/relationships/image" Target="../media/image13.png"/><Relationship Id="rId5" Type="http://schemas.openxmlformats.org/officeDocument/2006/relationships/image" Target="../media/image4.png"/><Relationship Id="rId10" Type="http://schemas.microsoft.com/office/2007/relationships/diagramDrawing" Target="../diagrams/drawing4.xml"/><Relationship Id="rId4" Type="http://schemas.openxmlformats.org/officeDocument/2006/relationships/image" Target="../media/image11.png"/><Relationship Id="rId9" Type="http://schemas.openxmlformats.org/officeDocument/2006/relationships/diagramColors" Target="../diagrams/colors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image" Target="../media/image9.png"/><Relationship Id="rId7" Type="http://schemas.openxmlformats.org/officeDocument/2006/relationships/diagramData" Target="../diagrams/data5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microsoft.com/office/2007/relationships/diagramDrawing" Target="../diagrams/drawing5.xml"/><Relationship Id="rId5" Type="http://schemas.openxmlformats.org/officeDocument/2006/relationships/image" Target="../media/image4.png"/><Relationship Id="rId10" Type="http://schemas.openxmlformats.org/officeDocument/2006/relationships/diagramColors" Target="../diagrams/colors5.xml"/><Relationship Id="rId4" Type="http://schemas.openxmlformats.org/officeDocument/2006/relationships/image" Target="../media/image11.png"/><Relationship Id="rId9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366" y="4403754"/>
            <a:ext cx="1114437" cy="2454245"/>
          </a:xfrm>
          <a:prstGeom prst="rect">
            <a:avLst/>
          </a:prstGeom>
        </p:spPr>
      </p:pic>
      <p:pic>
        <p:nvPicPr>
          <p:cNvPr id="4" name="Imagen 3" descr="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03" y="1"/>
            <a:ext cx="1128241" cy="2485224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2549912" y="5400043"/>
            <a:ext cx="54022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C" sz="2400" b="1" dirty="0">
                <a:solidFill>
                  <a:srgbClr val="022969"/>
                </a:solidFill>
                <a:latin typeface="Calibri"/>
                <a:cs typeface="Calibri"/>
              </a:rPr>
              <a:t>PROGRAMA DE EDUCACION </a:t>
            </a:r>
            <a:r>
              <a:rPr lang="es-EC" sz="2400" b="1" dirty="0" smtClean="0">
                <a:solidFill>
                  <a:srgbClr val="022969"/>
                </a:solidFill>
                <a:latin typeface="Calibri"/>
                <a:cs typeface="Calibri"/>
              </a:rPr>
              <a:t>FINANCIERA</a:t>
            </a:r>
          </a:p>
        </p:txBody>
      </p:sp>
      <p:pic>
        <p:nvPicPr>
          <p:cNvPr id="2" name="Imagen 1" descr="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069" y="780722"/>
            <a:ext cx="2576850" cy="44579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4939" y="124234"/>
            <a:ext cx="1370733" cy="815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94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 descr="flech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01" y="569893"/>
            <a:ext cx="170656" cy="303310"/>
          </a:xfrm>
          <a:prstGeom prst="rect">
            <a:avLst/>
          </a:prstGeom>
        </p:spPr>
      </p:pic>
      <p:sp>
        <p:nvSpPr>
          <p:cNvPr id="22" name="Rectángulo 21"/>
          <p:cNvSpPr/>
          <p:nvPr/>
        </p:nvSpPr>
        <p:spPr>
          <a:xfrm>
            <a:off x="585172" y="459938"/>
            <a:ext cx="63294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 smtClean="0">
                <a:solidFill>
                  <a:srgbClr val="022969"/>
                </a:solidFill>
                <a:latin typeface="Calibri"/>
                <a:cs typeface="Calibri"/>
              </a:rPr>
              <a:t>Pronostica los ingresos o ventas </a:t>
            </a:r>
            <a:endParaRPr lang="es-ES" sz="2800" b="1" dirty="0">
              <a:solidFill>
                <a:srgbClr val="022969"/>
              </a:solidFill>
              <a:latin typeface="Calibri"/>
              <a:cs typeface="Calibri"/>
            </a:endParaRPr>
          </a:p>
        </p:txBody>
      </p:sp>
      <p:pic>
        <p:nvPicPr>
          <p:cNvPr id="24" name="Imagen 23" descr="bda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654" y="6195848"/>
            <a:ext cx="2200150" cy="380628"/>
          </a:xfrm>
          <a:prstGeom prst="rect">
            <a:avLst/>
          </a:prstGeom>
        </p:spPr>
      </p:pic>
      <p:pic>
        <p:nvPicPr>
          <p:cNvPr id="25" name="Imagen 24" descr="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41" y="6329490"/>
            <a:ext cx="709348" cy="243669"/>
          </a:xfrm>
          <a:prstGeom prst="rect">
            <a:avLst/>
          </a:prstGeom>
        </p:spPr>
      </p:pic>
      <p:sp>
        <p:nvSpPr>
          <p:cNvPr id="26" name="Rectángulo 25"/>
          <p:cNvSpPr/>
          <p:nvPr/>
        </p:nvSpPr>
        <p:spPr>
          <a:xfrm>
            <a:off x="428529" y="6234758"/>
            <a:ext cx="4443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dirty="0" smtClean="0">
                <a:solidFill>
                  <a:srgbClr val="141D75"/>
                </a:solidFill>
                <a:latin typeface="Calibri"/>
                <a:cs typeface="Calibri"/>
              </a:rPr>
              <a:t>03</a:t>
            </a:r>
            <a:endParaRPr lang="es-ES" sz="1200" dirty="0">
              <a:solidFill>
                <a:srgbClr val="141D75"/>
              </a:solidFill>
              <a:latin typeface="Calibri"/>
              <a:cs typeface="Calibri"/>
            </a:endParaRPr>
          </a:p>
        </p:txBody>
      </p:sp>
      <p:sp>
        <p:nvSpPr>
          <p:cNvPr id="29" name="Rectángulo 28"/>
          <p:cNvSpPr/>
          <p:nvPr/>
        </p:nvSpPr>
        <p:spPr>
          <a:xfrm>
            <a:off x="979087" y="6268794"/>
            <a:ext cx="215796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800" b="1" dirty="0" smtClean="0">
                <a:solidFill>
                  <a:srgbClr val="141D75"/>
                </a:solidFill>
                <a:latin typeface="Calibri"/>
                <a:cs typeface="Calibri"/>
              </a:rPr>
              <a:t>Planificación Financiera Presupuesto y Ahorro </a:t>
            </a:r>
          </a:p>
        </p:txBody>
      </p:sp>
      <p:sp>
        <p:nvSpPr>
          <p:cNvPr id="30" name="Rectángulo 29"/>
          <p:cNvSpPr/>
          <p:nvPr/>
        </p:nvSpPr>
        <p:spPr>
          <a:xfrm>
            <a:off x="985989" y="6414107"/>
            <a:ext cx="14478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70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Programa de Educación Financiera</a:t>
            </a:r>
            <a:endParaRPr lang="es-ES" sz="700" dirty="0">
              <a:solidFill>
                <a:schemeClr val="bg1">
                  <a:lumMod val="65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4071" y="147590"/>
            <a:ext cx="1370733" cy="815548"/>
          </a:xfrm>
          <a:prstGeom prst="rect">
            <a:avLst/>
          </a:prstGeom>
        </p:spPr>
      </p:pic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581461482"/>
              </p:ext>
            </p:extLst>
          </p:nvPr>
        </p:nvGraphicFramePr>
        <p:xfrm>
          <a:off x="997514" y="1245326"/>
          <a:ext cx="7532915" cy="769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886817385"/>
              </p:ext>
            </p:extLst>
          </p:nvPr>
        </p:nvGraphicFramePr>
        <p:xfrm>
          <a:off x="585172" y="2015136"/>
          <a:ext cx="8221661" cy="3416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  <p:extLst>
      <p:ext uri="{BB962C8B-B14F-4D97-AF65-F5344CB8AC3E}">
        <p14:creationId xmlns:p14="http://schemas.microsoft.com/office/powerpoint/2010/main" val="165569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 descr="flech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01" y="569893"/>
            <a:ext cx="170656" cy="303310"/>
          </a:xfrm>
          <a:prstGeom prst="rect">
            <a:avLst/>
          </a:prstGeom>
        </p:spPr>
      </p:pic>
      <p:sp>
        <p:nvSpPr>
          <p:cNvPr id="22" name="Rectángulo 21"/>
          <p:cNvSpPr/>
          <p:nvPr/>
        </p:nvSpPr>
        <p:spPr>
          <a:xfrm>
            <a:off x="585172" y="459938"/>
            <a:ext cx="63294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 smtClean="0">
                <a:solidFill>
                  <a:srgbClr val="022969"/>
                </a:solidFill>
                <a:latin typeface="Calibri"/>
                <a:cs typeface="Calibri"/>
              </a:rPr>
              <a:t>Presupuesto </a:t>
            </a:r>
            <a:r>
              <a:rPr lang="es-ES" sz="2800" b="1" dirty="0" smtClean="0">
                <a:solidFill>
                  <a:srgbClr val="022969"/>
                </a:solidFill>
                <a:latin typeface="Calibri"/>
                <a:cs typeface="Calibri"/>
              </a:rPr>
              <a:t>gastos</a:t>
            </a:r>
            <a:endParaRPr lang="es-ES" sz="2800" b="1" dirty="0">
              <a:solidFill>
                <a:srgbClr val="022969"/>
              </a:solidFill>
              <a:latin typeface="Calibri"/>
              <a:cs typeface="Calibri"/>
            </a:endParaRPr>
          </a:p>
        </p:txBody>
      </p:sp>
      <p:pic>
        <p:nvPicPr>
          <p:cNvPr id="24" name="Imagen 23" descr="bda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654" y="6195848"/>
            <a:ext cx="2200150" cy="380628"/>
          </a:xfrm>
          <a:prstGeom prst="rect">
            <a:avLst/>
          </a:prstGeom>
        </p:spPr>
      </p:pic>
      <p:pic>
        <p:nvPicPr>
          <p:cNvPr id="25" name="Imagen 24" descr="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41" y="6329490"/>
            <a:ext cx="709348" cy="243669"/>
          </a:xfrm>
          <a:prstGeom prst="rect">
            <a:avLst/>
          </a:prstGeom>
        </p:spPr>
      </p:pic>
      <p:sp>
        <p:nvSpPr>
          <p:cNvPr id="26" name="Rectángulo 25"/>
          <p:cNvSpPr/>
          <p:nvPr/>
        </p:nvSpPr>
        <p:spPr>
          <a:xfrm>
            <a:off x="428529" y="6234758"/>
            <a:ext cx="4443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dirty="0" smtClean="0">
                <a:solidFill>
                  <a:srgbClr val="141D75"/>
                </a:solidFill>
                <a:latin typeface="Calibri"/>
                <a:cs typeface="Calibri"/>
              </a:rPr>
              <a:t>03</a:t>
            </a:r>
            <a:endParaRPr lang="es-ES" sz="1200" dirty="0">
              <a:solidFill>
                <a:srgbClr val="141D75"/>
              </a:solidFill>
              <a:latin typeface="Calibri"/>
              <a:cs typeface="Calibri"/>
            </a:endParaRPr>
          </a:p>
        </p:txBody>
      </p:sp>
      <p:sp>
        <p:nvSpPr>
          <p:cNvPr id="29" name="Rectángulo 28"/>
          <p:cNvSpPr/>
          <p:nvPr/>
        </p:nvSpPr>
        <p:spPr>
          <a:xfrm>
            <a:off x="979087" y="6268794"/>
            <a:ext cx="215796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800" b="1" dirty="0" smtClean="0">
                <a:solidFill>
                  <a:srgbClr val="141D75"/>
                </a:solidFill>
                <a:latin typeface="Calibri"/>
                <a:cs typeface="Calibri"/>
              </a:rPr>
              <a:t>Planificación Financiera Presupuesto y Ahorro </a:t>
            </a:r>
          </a:p>
        </p:txBody>
      </p:sp>
      <p:sp>
        <p:nvSpPr>
          <p:cNvPr id="30" name="Rectángulo 29"/>
          <p:cNvSpPr/>
          <p:nvPr/>
        </p:nvSpPr>
        <p:spPr>
          <a:xfrm>
            <a:off x="985989" y="6414107"/>
            <a:ext cx="14478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70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Programa de Educación Financiera</a:t>
            </a:r>
            <a:endParaRPr lang="es-ES" sz="700" dirty="0">
              <a:solidFill>
                <a:schemeClr val="bg1">
                  <a:lumMod val="65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4071" y="147590"/>
            <a:ext cx="1370733" cy="815548"/>
          </a:xfrm>
          <a:prstGeom prst="rect">
            <a:avLst/>
          </a:prstGeom>
        </p:spPr>
      </p:pic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4291660197"/>
              </p:ext>
            </p:extLst>
          </p:nvPr>
        </p:nvGraphicFramePr>
        <p:xfrm>
          <a:off x="456156" y="1082076"/>
          <a:ext cx="4899615" cy="33384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161" b="99870" l="640" r="99104">
                        <a14:foregroundMark x1="23431" y1="22237" x2="22919" y2="25358"/>
                        <a14:foregroundMark x1="23688" y1="30949" x2="24328" y2="33030"/>
                        <a14:foregroundMark x1="15749" y1="30819" x2="15621" y2="32120"/>
                        <a14:foregroundMark x1="27273" y1="33550" x2="28553" y2="33810"/>
                        <a14:foregroundMark x1="12036" y1="24967" x2="12036" y2="26268"/>
                        <a14:foregroundMark x1="14085" y1="45644" x2="13956" y2="59558"/>
                        <a14:foregroundMark x1="6274" y1="60598" x2="9987" y2="64889"/>
                        <a14:foregroundMark x1="2561" y1="58648" x2="6274" y2="63199"/>
                        <a14:foregroundMark x1="24328" y1="72042" x2="22919" y2="83225"/>
                        <a14:foregroundMark x1="33547" y1="83095" x2="30986" y2="84005"/>
                        <a14:foregroundMark x1="38668" y1="81534" x2="26761" y2="84005"/>
                        <a14:foregroundMark x1="33803" y1="74382" x2="37260" y2="77373"/>
                        <a14:foregroundMark x1="38668" y1="78934" x2="40205" y2="82575"/>
                        <a14:foregroundMark x1="40461" y1="83745" x2="35851" y2="85436"/>
                        <a14:foregroundMark x1="36364" y1="87386" x2="34955" y2="87126"/>
                        <a14:foregroundMark x1="79129" y1="70221" x2="77977" y2="85306"/>
                        <a14:foregroundMark x1="85147" y1="44343" x2="85275" y2="58518"/>
                        <a14:foregroundMark x1="74904" y1="17945" x2="76569" y2="37581"/>
                        <a14:foregroundMark x1="51857" y1="7802" x2="50448" y2="22757"/>
                        <a14:foregroundMark x1="86428" y1="26918" x2="85019" y2="32120"/>
                        <a14:foregroundMark x1="92702" y1="50845" x2="90909" y2="53966"/>
                        <a14:foregroundMark x1="81306" y1="45124" x2="81306" y2="47594"/>
                        <a14:foregroundMark x1="81946" y1="62679" x2="80922" y2="63719"/>
                        <a14:foregroundMark x1="60948" y1="44213" x2="55954" y2="47464"/>
                        <a14:foregroundMark x1="22791" y1="44473" x2="22791" y2="46424"/>
                      </a14:backgroundRemoval>
                    </a14:imgEffect>
                  </a14:imgLayer>
                </a14:imgProps>
              </a:ext>
            </a:extLst>
          </a:blip>
          <a:srcRect t="3542"/>
          <a:stretch/>
        </p:blipFill>
        <p:spPr>
          <a:xfrm>
            <a:off x="5486400" y="1297578"/>
            <a:ext cx="2551612" cy="2423401"/>
          </a:xfrm>
          <a:prstGeom prst="rect">
            <a:avLst/>
          </a:prstGeom>
        </p:spPr>
      </p:pic>
      <p:grpSp>
        <p:nvGrpSpPr>
          <p:cNvPr id="27" name="Grupo 26"/>
          <p:cNvGrpSpPr/>
          <p:nvPr/>
        </p:nvGrpSpPr>
        <p:grpSpPr>
          <a:xfrm>
            <a:off x="456157" y="4629448"/>
            <a:ext cx="4899614" cy="980856"/>
            <a:chOff x="1760602" y="987"/>
            <a:chExt cx="3136031" cy="1602414"/>
          </a:xfrm>
        </p:grpSpPr>
        <p:sp>
          <p:nvSpPr>
            <p:cNvPr id="28" name="Rectángulo redondeado 27"/>
            <p:cNvSpPr/>
            <p:nvPr/>
          </p:nvSpPr>
          <p:spPr>
            <a:xfrm>
              <a:off x="1760602" y="987"/>
              <a:ext cx="3136031" cy="160241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CuadroTexto 30"/>
            <p:cNvSpPr txBox="1"/>
            <p:nvPr/>
          </p:nvSpPr>
          <p:spPr>
            <a:xfrm>
              <a:off x="1807535" y="47920"/>
              <a:ext cx="3042165" cy="15085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400" kern="1200" dirty="0" smtClean="0"/>
                <a:t>Es importante que, en el caso de ser nosotros mismo los que administremos el negocio, se debe asignar un sueldo en base a lo que se está pagando en el mercado</a:t>
              </a:r>
              <a:endParaRPr lang="es-EC" sz="1400" kern="1200" dirty="0"/>
            </a:p>
          </p:txBody>
        </p:sp>
      </p:grpSp>
      <p:pic>
        <p:nvPicPr>
          <p:cNvPr id="13" name="Imagen 1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841339" y="4165593"/>
            <a:ext cx="1841733" cy="1585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20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 descr="flech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01" y="569893"/>
            <a:ext cx="170656" cy="303310"/>
          </a:xfrm>
          <a:prstGeom prst="rect">
            <a:avLst/>
          </a:prstGeom>
        </p:spPr>
      </p:pic>
      <p:sp>
        <p:nvSpPr>
          <p:cNvPr id="22" name="Rectángulo 21"/>
          <p:cNvSpPr/>
          <p:nvPr/>
        </p:nvSpPr>
        <p:spPr>
          <a:xfrm>
            <a:off x="585172" y="459938"/>
            <a:ext cx="63294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 smtClean="0">
                <a:solidFill>
                  <a:srgbClr val="022969"/>
                </a:solidFill>
                <a:latin typeface="Calibri"/>
                <a:cs typeface="Calibri"/>
              </a:rPr>
              <a:t>Programa revisiones periódicas</a:t>
            </a:r>
            <a:endParaRPr lang="es-ES" sz="2800" b="1" dirty="0">
              <a:solidFill>
                <a:srgbClr val="022969"/>
              </a:solidFill>
              <a:latin typeface="Calibri"/>
              <a:cs typeface="Calibri"/>
            </a:endParaRPr>
          </a:p>
        </p:txBody>
      </p:sp>
      <p:pic>
        <p:nvPicPr>
          <p:cNvPr id="24" name="Imagen 23" descr="bda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654" y="6195848"/>
            <a:ext cx="2200150" cy="380628"/>
          </a:xfrm>
          <a:prstGeom prst="rect">
            <a:avLst/>
          </a:prstGeom>
        </p:spPr>
      </p:pic>
      <p:pic>
        <p:nvPicPr>
          <p:cNvPr id="25" name="Imagen 24" descr="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41" y="6329490"/>
            <a:ext cx="709348" cy="243669"/>
          </a:xfrm>
          <a:prstGeom prst="rect">
            <a:avLst/>
          </a:prstGeom>
        </p:spPr>
      </p:pic>
      <p:sp>
        <p:nvSpPr>
          <p:cNvPr id="26" name="Rectángulo 25"/>
          <p:cNvSpPr/>
          <p:nvPr/>
        </p:nvSpPr>
        <p:spPr>
          <a:xfrm>
            <a:off x="428529" y="6234758"/>
            <a:ext cx="4443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dirty="0" smtClean="0">
                <a:solidFill>
                  <a:srgbClr val="141D75"/>
                </a:solidFill>
                <a:latin typeface="Calibri"/>
                <a:cs typeface="Calibri"/>
              </a:rPr>
              <a:t>03</a:t>
            </a:r>
            <a:endParaRPr lang="es-ES" sz="1200" dirty="0">
              <a:solidFill>
                <a:srgbClr val="141D75"/>
              </a:solidFill>
              <a:latin typeface="Calibri"/>
              <a:cs typeface="Calibri"/>
            </a:endParaRPr>
          </a:p>
        </p:txBody>
      </p:sp>
      <p:sp>
        <p:nvSpPr>
          <p:cNvPr id="29" name="Rectángulo 28"/>
          <p:cNvSpPr/>
          <p:nvPr/>
        </p:nvSpPr>
        <p:spPr>
          <a:xfrm>
            <a:off x="979087" y="6268794"/>
            <a:ext cx="215796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800" b="1" dirty="0" smtClean="0">
                <a:solidFill>
                  <a:srgbClr val="141D75"/>
                </a:solidFill>
                <a:latin typeface="Calibri"/>
                <a:cs typeface="Calibri"/>
              </a:rPr>
              <a:t>Planificación Financiera Presupuesto y Ahorro </a:t>
            </a:r>
          </a:p>
        </p:txBody>
      </p:sp>
      <p:sp>
        <p:nvSpPr>
          <p:cNvPr id="30" name="Rectángulo 29"/>
          <p:cNvSpPr/>
          <p:nvPr/>
        </p:nvSpPr>
        <p:spPr>
          <a:xfrm>
            <a:off x="985989" y="6414107"/>
            <a:ext cx="14478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70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Programa de Educación Financiera</a:t>
            </a:r>
            <a:endParaRPr lang="es-ES" sz="700" dirty="0">
              <a:solidFill>
                <a:schemeClr val="bg1">
                  <a:lumMod val="65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4071" y="147590"/>
            <a:ext cx="1370733" cy="815548"/>
          </a:xfrm>
          <a:prstGeom prst="rect">
            <a:avLst/>
          </a:prstGeom>
        </p:spPr>
      </p:pic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698358556"/>
              </p:ext>
            </p:extLst>
          </p:nvPr>
        </p:nvGraphicFramePr>
        <p:xfrm>
          <a:off x="585172" y="1569448"/>
          <a:ext cx="7904073" cy="3420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96051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 descr="flech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01" y="569893"/>
            <a:ext cx="170656" cy="303310"/>
          </a:xfrm>
          <a:prstGeom prst="rect">
            <a:avLst/>
          </a:prstGeom>
        </p:spPr>
      </p:pic>
      <p:sp>
        <p:nvSpPr>
          <p:cNvPr id="22" name="Rectángulo 21"/>
          <p:cNvSpPr/>
          <p:nvPr/>
        </p:nvSpPr>
        <p:spPr>
          <a:xfrm>
            <a:off x="585172" y="459938"/>
            <a:ext cx="63294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800" b="1" dirty="0">
                <a:solidFill>
                  <a:srgbClr val="022969"/>
                </a:solidFill>
                <a:cs typeface="Calibri"/>
              </a:rPr>
              <a:t>Toma acciones respecto a las variaciones de los resultados vs lo presupuestado</a:t>
            </a:r>
          </a:p>
        </p:txBody>
      </p:sp>
      <p:pic>
        <p:nvPicPr>
          <p:cNvPr id="24" name="Imagen 23" descr="bda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654" y="6195848"/>
            <a:ext cx="2200150" cy="380628"/>
          </a:xfrm>
          <a:prstGeom prst="rect">
            <a:avLst/>
          </a:prstGeom>
        </p:spPr>
      </p:pic>
      <p:pic>
        <p:nvPicPr>
          <p:cNvPr id="25" name="Imagen 24" descr="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41" y="6329490"/>
            <a:ext cx="709348" cy="243669"/>
          </a:xfrm>
          <a:prstGeom prst="rect">
            <a:avLst/>
          </a:prstGeom>
        </p:spPr>
      </p:pic>
      <p:sp>
        <p:nvSpPr>
          <p:cNvPr id="26" name="Rectángulo 25"/>
          <p:cNvSpPr/>
          <p:nvPr/>
        </p:nvSpPr>
        <p:spPr>
          <a:xfrm>
            <a:off x="428529" y="6234758"/>
            <a:ext cx="4443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dirty="0" smtClean="0">
                <a:solidFill>
                  <a:srgbClr val="141D75"/>
                </a:solidFill>
                <a:latin typeface="Calibri"/>
                <a:cs typeface="Calibri"/>
              </a:rPr>
              <a:t>03</a:t>
            </a:r>
            <a:endParaRPr lang="es-ES" sz="1200" dirty="0">
              <a:solidFill>
                <a:srgbClr val="141D75"/>
              </a:solidFill>
              <a:latin typeface="Calibri"/>
              <a:cs typeface="Calibri"/>
            </a:endParaRPr>
          </a:p>
        </p:txBody>
      </p:sp>
      <p:sp>
        <p:nvSpPr>
          <p:cNvPr id="29" name="Rectángulo 28"/>
          <p:cNvSpPr/>
          <p:nvPr/>
        </p:nvSpPr>
        <p:spPr>
          <a:xfrm>
            <a:off x="979087" y="6268794"/>
            <a:ext cx="215796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800" b="1" dirty="0" smtClean="0">
                <a:solidFill>
                  <a:srgbClr val="141D75"/>
                </a:solidFill>
                <a:latin typeface="Calibri"/>
                <a:cs typeface="Calibri"/>
              </a:rPr>
              <a:t>Planificación Financiera Presupuesto y Ahorro </a:t>
            </a:r>
          </a:p>
        </p:txBody>
      </p:sp>
      <p:sp>
        <p:nvSpPr>
          <p:cNvPr id="30" name="Rectángulo 29"/>
          <p:cNvSpPr/>
          <p:nvPr/>
        </p:nvSpPr>
        <p:spPr>
          <a:xfrm>
            <a:off x="985989" y="6414107"/>
            <a:ext cx="14478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70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Programa de Educación Financiera</a:t>
            </a:r>
            <a:endParaRPr lang="es-ES" sz="700" dirty="0">
              <a:solidFill>
                <a:schemeClr val="bg1">
                  <a:lumMod val="65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4071" y="147590"/>
            <a:ext cx="1370733" cy="815548"/>
          </a:xfrm>
          <a:prstGeom prst="rect">
            <a:avLst/>
          </a:prstGeom>
        </p:spPr>
      </p:pic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537382298"/>
              </p:ext>
            </p:extLst>
          </p:nvPr>
        </p:nvGraphicFramePr>
        <p:xfrm>
          <a:off x="631315" y="1964290"/>
          <a:ext cx="8027605" cy="3274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49111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650" y="4712914"/>
            <a:ext cx="3278973" cy="567266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9396" t="19087" r="7875" b="16737"/>
          <a:stretch/>
        </p:blipFill>
        <p:spPr>
          <a:xfrm>
            <a:off x="1629047" y="1569346"/>
            <a:ext cx="5794270" cy="2674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1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20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412" y="471004"/>
            <a:ext cx="4736592" cy="6400800"/>
          </a:xfrm>
          <a:prstGeom prst="rect">
            <a:avLst/>
          </a:prstGeom>
        </p:spPr>
      </p:pic>
      <p:pic>
        <p:nvPicPr>
          <p:cNvPr id="2" name="Imagen 1" descr="bda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981" y="5879004"/>
            <a:ext cx="2178261" cy="376842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574244" y="4908718"/>
            <a:ext cx="362063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dirty="0" smtClean="0">
                <a:solidFill>
                  <a:srgbClr val="022969"/>
                </a:solidFill>
                <a:latin typeface="Calibri"/>
                <a:cs typeface="Calibri"/>
              </a:rPr>
              <a:t>Planificación Financiera Presupuesto y Ahorro  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16007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/>
          <p:cNvSpPr txBox="1"/>
          <p:nvPr/>
        </p:nvSpPr>
        <p:spPr>
          <a:xfrm>
            <a:off x="745535" y="1590274"/>
            <a:ext cx="72840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>
                <a:solidFill>
                  <a:srgbClr val="022969"/>
                </a:solidFill>
              </a:rPr>
              <a:t>Es la descripción a detalle de las acciones que se deben realizar en un espacio y tiempo para llegar a un objetivo financiero planteado, teniendo en cuenta la situación actual y factores internos externos que pueden influir en el logro de los objetivos 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C" dirty="0">
              <a:solidFill>
                <a:srgbClr val="022969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>
                <a:solidFill>
                  <a:srgbClr val="022969"/>
                </a:solidFill>
              </a:rPr>
              <a:t>Para cuantificar los valores que representan las acciones determinadas en la planificación se puede usar una herramienta financiera llamada PRESUPUESTO. 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455" y="4239201"/>
            <a:ext cx="2430528" cy="172489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5663" y="4239201"/>
            <a:ext cx="2232591" cy="1724891"/>
          </a:xfrm>
          <a:prstGeom prst="rect">
            <a:avLst/>
          </a:prstGeom>
        </p:spPr>
      </p:pic>
      <p:pic>
        <p:nvPicPr>
          <p:cNvPr id="11" name="Imagen 10" descr="bda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654" y="6195848"/>
            <a:ext cx="2200150" cy="380628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460045" y="49342"/>
            <a:ext cx="112082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7200" b="1" dirty="0" smtClean="0">
                <a:solidFill>
                  <a:srgbClr val="022969"/>
                </a:solidFill>
                <a:latin typeface="Calibri"/>
                <a:cs typeface="Calibri"/>
              </a:rPr>
              <a:t>01</a:t>
            </a:r>
            <a:endParaRPr lang="es-ES" sz="7200" dirty="0">
              <a:solidFill>
                <a:srgbClr val="141D75"/>
              </a:solidFill>
              <a:latin typeface="Calibri"/>
              <a:cs typeface="Calibri"/>
            </a:endParaRPr>
          </a:p>
        </p:txBody>
      </p:sp>
      <p:pic>
        <p:nvPicPr>
          <p:cNvPr id="13" name="Imagen 12" descr="flecha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01" y="569893"/>
            <a:ext cx="170656" cy="303310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1580865" y="389945"/>
            <a:ext cx="44283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b="1" dirty="0" smtClean="0">
                <a:solidFill>
                  <a:srgbClr val="022969"/>
                </a:solidFill>
                <a:latin typeface="Calibri"/>
                <a:cs typeface="Calibri"/>
              </a:rPr>
              <a:t>PLANIFICACION FINANCIERA</a:t>
            </a:r>
          </a:p>
        </p:txBody>
      </p:sp>
      <p:cxnSp>
        <p:nvCxnSpPr>
          <p:cNvPr id="15" name="Conector recto 14"/>
          <p:cNvCxnSpPr/>
          <p:nvPr/>
        </p:nvCxnSpPr>
        <p:spPr>
          <a:xfrm>
            <a:off x="1553395" y="289868"/>
            <a:ext cx="0" cy="868905"/>
          </a:xfrm>
          <a:prstGeom prst="line">
            <a:avLst/>
          </a:prstGeom>
          <a:ln w="19050" cmpd="sng">
            <a:solidFill>
              <a:srgbClr val="02215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9" name="Imagen 18" descr="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41" y="6329490"/>
            <a:ext cx="709348" cy="243669"/>
          </a:xfrm>
          <a:prstGeom prst="rect">
            <a:avLst/>
          </a:prstGeom>
        </p:spPr>
      </p:pic>
      <p:sp>
        <p:nvSpPr>
          <p:cNvPr id="20" name="Rectángulo 19"/>
          <p:cNvSpPr/>
          <p:nvPr/>
        </p:nvSpPr>
        <p:spPr>
          <a:xfrm>
            <a:off x="428529" y="6234758"/>
            <a:ext cx="4443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dirty="0" smtClean="0">
                <a:solidFill>
                  <a:srgbClr val="141D75"/>
                </a:solidFill>
                <a:latin typeface="Calibri"/>
                <a:cs typeface="Calibri"/>
              </a:rPr>
              <a:t>01</a:t>
            </a:r>
            <a:endParaRPr lang="es-ES" sz="1200" dirty="0">
              <a:solidFill>
                <a:srgbClr val="141D75"/>
              </a:solidFill>
              <a:latin typeface="Calibri"/>
              <a:cs typeface="Calibri"/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979087" y="6268794"/>
            <a:ext cx="215796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800" b="1" dirty="0" smtClean="0">
                <a:solidFill>
                  <a:srgbClr val="141D75"/>
                </a:solidFill>
                <a:latin typeface="Calibri"/>
                <a:cs typeface="Calibri"/>
              </a:rPr>
              <a:t>Planificación Financiera Presupuesto y Ahorro </a:t>
            </a:r>
          </a:p>
        </p:txBody>
      </p:sp>
      <p:sp>
        <p:nvSpPr>
          <p:cNvPr id="22" name="Rectángulo 21"/>
          <p:cNvSpPr/>
          <p:nvPr/>
        </p:nvSpPr>
        <p:spPr>
          <a:xfrm>
            <a:off x="985989" y="6414107"/>
            <a:ext cx="14478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70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Programa de Educación Financiera</a:t>
            </a:r>
            <a:endParaRPr lang="es-ES" sz="700" dirty="0">
              <a:solidFill>
                <a:schemeClr val="bg1">
                  <a:lumMod val="65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44939" y="124234"/>
            <a:ext cx="1370733" cy="815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94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20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/>
          <p:cNvCxnSpPr/>
          <p:nvPr/>
        </p:nvCxnSpPr>
        <p:spPr>
          <a:xfrm>
            <a:off x="4383050" y="2533781"/>
            <a:ext cx="0" cy="1276870"/>
          </a:xfrm>
          <a:prstGeom prst="line">
            <a:avLst/>
          </a:prstGeom>
          <a:ln w="28575" cmpd="sng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tángulo 8"/>
          <p:cNvSpPr/>
          <p:nvPr/>
        </p:nvSpPr>
        <p:spPr>
          <a:xfrm>
            <a:off x="4552848" y="2579579"/>
            <a:ext cx="30061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Calibri"/>
                <a:cs typeface="Calibri"/>
              </a:rPr>
              <a:t>¿Qué es el presupuesto? </a:t>
            </a:r>
            <a:r>
              <a:rPr lang="es-ES" sz="2400" b="1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</a:p>
        </p:txBody>
      </p:sp>
      <p:pic>
        <p:nvPicPr>
          <p:cNvPr id="10" name="Imagen 9" descr="bda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5452" y="6211801"/>
            <a:ext cx="2107938" cy="364676"/>
          </a:xfrm>
          <a:prstGeom prst="rect">
            <a:avLst/>
          </a:prstGeom>
        </p:spPr>
      </p:pic>
      <p:pic>
        <p:nvPicPr>
          <p:cNvPr id="6" name="Imagen 5" descr="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761" y="2711889"/>
            <a:ext cx="686839" cy="81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39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2352059" y="1531680"/>
            <a:ext cx="1057959" cy="375870"/>
          </a:xfrm>
          <a:prstGeom prst="rect">
            <a:avLst/>
          </a:prstGeom>
          <a:ln>
            <a:solidFill>
              <a:srgbClr val="022969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1600" dirty="0">
                <a:solidFill>
                  <a:srgbClr val="141D75"/>
                </a:solidFill>
                <a:latin typeface="Calibri"/>
                <a:cs typeface="Calibri"/>
              </a:rPr>
              <a:t>PRE</a:t>
            </a:r>
            <a:r>
              <a:rPr lang="es-EC" dirty="0" smtClean="0"/>
              <a:t> </a:t>
            </a:r>
            <a:endParaRPr lang="es-EC" dirty="0"/>
          </a:p>
        </p:txBody>
      </p:sp>
      <p:sp>
        <p:nvSpPr>
          <p:cNvPr id="10" name="CuadroTexto 9"/>
          <p:cNvSpPr txBox="1"/>
          <p:nvPr/>
        </p:nvSpPr>
        <p:spPr>
          <a:xfrm>
            <a:off x="5472175" y="1550338"/>
            <a:ext cx="1506682" cy="338554"/>
          </a:xfrm>
          <a:prstGeom prst="rect">
            <a:avLst/>
          </a:prstGeom>
          <a:ln>
            <a:solidFill>
              <a:srgbClr val="022969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1600" dirty="0">
                <a:solidFill>
                  <a:srgbClr val="141D75"/>
                </a:solidFill>
                <a:latin typeface="Calibri"/>
                <a:cs typeface="Calibri"/>
              </a:rPr>
              <a:t>SUPUESTO</a:t>
            </a:r>
          </a:p>
        </p:txBody>
      </p:sp>
      <p:sp>
        <p:nvSpPr>
          <p:cNvPr id="11" name="Flecha abajo 10"/>
          <p:cNvSpPr/>
          <p:nvPr/>
        </p:nvSpPr>
        <p:spPr>
          <a:xfrm>
            <a:off x="2786743" y="1999051"/>
            <a:ext cx="188597" cy="304268"/>
          </a:xfrm>
          <a:prstGeom prst="downArrow">
            <a:avLst/>
          </a:prstGeom>
          <a:noFill/>
          <a:ln>
            <a:solidFill>
              <a:srgbClr val="022969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5" name="CuadroTexto 14"/>
          <p:cNvSpPr txBox="1"/>
          <p:nvPr/>
        </p:nvSpPr>
        <p:spPr>
          <a:xfrm>
            <a:off x="5676444" y="2458539"/>
            <a:ext cx="1264970" cy="369332"/>
          </a:xfrm>
          <a:prstGeom prst="rect">
            <a:avLst/>
          </a:prstGeom>
          <a:solidFill>
            <a:srgbClr val="022969"/>
          </a:solidFill>
          <a:ln>
            <a:solidFill>
              <a:srgbClr val="022969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Hipótesis </a:t>
            </a:r>
            <a:endParaRPr lang="es-EC" dirty="0"/>
          </a:p>
        </p:txBody>
      </p:sp>
      <p:sp>
        <p:nvSpPr>
          <p:cNvPr id="17" name="CuadroTexto 16"/>
          <p:cNvSpPr txBox="1"/>
          <p:nvPr/>
        </p:nvSpPr>
        <p:spPr>
          <a:xfrm>
            <a:off x="2259315" y="2458539"/>
            <a:ext cx="1243445" cy="369332"/>
          </a:xfrm>
          <a:prstGeom prst="rect">
            <a:avLst/>
          </a:prstGeom>
          <a:solidFill>
            <a:srgbClr val="022969"/>
          </a:solidFill>
          <a:ln>
            <a:solidFill>
              <a:srgbClr val="022969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Antes</a:t>
            </a:r>
            <a:endParaRPr lang="es-EC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978891545"/>
              </p:ext>
            </p:extLst>
          </p:nvPr>
        </p:nvGraphicFramePr>
        <p:xfrm>
          <a:off x="752370" y="3040175"/>
          <a:ext cx="8147911" cy="2730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3" name="Flecha abajo 22"/>
          <p:cNvSpPr/>
          <p:nvPr/>
        </p:nvSpPr>
        <p:spPr>
          <a:xfrm>
            <a:off x="6131217" y="1999051"/>
            <a:ext cx="188597" cy="304268"/>
          </a:xfrm>
          <a:prstGeom prst="downArrow">
            <a:avLst/>
          </a:prstGeom>
          <a:noFill/>
          <a:ln>
            <a:solidFill>
              <a:srgbClr val="022969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25" name="Rectángulo 24"/>
          <p:cNvSpPr/>
          <p:nvPr/>
        </p:nvSpPr>
        <p:spPr>
          <a:xfrm>
            <a:off x="460045" y="49342"/>
            <a:ext cx="104387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6600" b="1" dirty="0" smtClean="0">
                <a:solidFill>
                  <a:srgbClr val="022969"/>
                </a:solidFill>
                <a:latin typeface="Calibri"/>
                <a:cs typeface="Calibri"/>
              </a:rPr>
              <a:t>02</a:t>
            </a:r>
            <a:endParaRPr lang="es-ES" sz="7200" dirty="0">
              <a:solidFill>
                <a:srgbClr val="141D75"/>
              </a:solidFill>
              <a:latin typeface="Calibri"/>
              <a:cs typeface="Calibri"/>
            </a:endParaRPr>
          </a:p>
        </p:txBody>
      </p:sp>
      <p:pic>
        <p:nvPicPr>
          <p:cNvPr id="26" name="Imagen 25" descr="flecha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01" y="569893"/>
            <a:ext cx="170656" cy="303310"/>
          </a:xfrm>
          <a:prstGeom prst="rect">
            <a:avLst/>
          </a:prstGeom>
        </p:spPr>
      </p:pic>
      <p:cxnSp>
        <p:nvCxnSpPr>
          <p:cNvPr id="27" name="Conector recto 26"/>
          <p:cNvCxnSpPr/>
          <p:nvPr/>
        </p:nvCxnSpPr>
        <p:spPr>
          <a:xfrm>
            <a:off x="1553395" y="289868"/>
            <a:ext cx="0" cy="868905"/>
          </a:xfrm>
          <a:prstGeom prst="line">
            <a:avLst/>
          </a:prstGeom>
          <a:ln w="19050" cmpd="sng">
            <a:solidFill>
              <a:srgbClr val="02215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Rectángulo 27"/>
          <p:cNvSpPr/>
          <p:nvPr/>
        </p:nvSpPr>
        <p:spPr>
          <a:xfrm>
            <a:off x="1605855" y="303189"/>
            <a:ext cx="232531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b="1" dirty="0" smtClean="0">
                <a:solidFill>
                  <a:srgbClr val="022969"/>
                </a:solidFill>
                <a:latin typeface="Calibri"/>
                <a:cs typeface="Calibri"/>
              </a:rPr>
              <a:t>PRESUPUESTO</a:t>
            </a:r>
          </a:p>
          <a:p>
            <a:r>
              <a:rPr lang="es-ES" sz="1600" dirty="0" smtClean="0">
                <a:solidFill>
                  <a:srgbClr val="141D75"/>
                </a:solidFill>
                <a:latin typeface="Calibri"/>
                <a:cs typeface="Calibri"/>
              </a:rPr>
              <a:t>CONCEPTO</a:t>
            </a:r>
            <a:endParaRPr lang="es-ES" sz="1600" dirty="0">
              <a:solidFill>
                <a:srgbClr val="141D75"/>
              </a:solidFill>
              <a:latin typeface="Calibri"/>
              <a:cs typeface="Calibri"/>
            </a:endParaRPr>
          </a:p>
        </p:txBody>
      </p:sp>
      <p:pic>
        <p:nvPicPr>
          <p:cNvPr id="30" name="Imagen 29" descr="bda4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654" y="6195848"/>
            <a:ext cx="2200150" cy="380628"/>
          </a:xfrm>
          <a:prstGeom prst="rect">
            <a:avLst/>
          </a:prstGeom>
        </p:spPr>
      </p:pic>
      <p:pic>
        <p:nvPicPr>
          <p:cNvPr id="31" name="Imagen 30" descr="1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41" y="6329490"/>
            <a:ext cx="709348" cy="243669"/>
          </a:xfrm>
          <a:prstGeom prst="rect">
            <a:avLst/>
          </a:prstGeom>
        </p:spPr>
      </p:pic>
      <p:sp>
        <p:nvSpPr>
          <p:cNvPr id="32" name="Rectángulo 31"/>
          <p:cNvSpPr/>
          <p:nvPr/>
        </p:nvSpPr>
        <p:spPr>
          <a:xfrm>
            <a:off x="428529" y="6234758"/>
            <a:ext cx="4443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dirty="0" smtClean="0">
                <a:solidFill>
                  <a:srgbClr val="141D75"/>
                </a:solidFill>
                <a:latin typeface="Calibri"/>
                <a:cs typeface="Calibri"/>
              </a:rPr>
              <a:t>02</a:t>
            </a:r>
            <a:endParaRPr lang="es-ES" sz="1200" dirty="0">
              <a:solidFill>
                <a:srgbClr val="141D75"/>
              </a:solidFill>
              <a:latin typeface="Calibri"/>
              <a:cs typeface="Calibri"/>
            </a:endParaRPr>
          </a:p>
        </p:txBody>
      </p:sp>
      <p:sp>
        <p:nvSpPr>
          <p:cNvPr id="35" name="Rectángulo 34"/>
          <p:cNvSpPr/>
          <p:nvPr/>
        </p:nvSpPr>
        <p:spPr>
          <a:xfrm>
            <a:off x="979087" y="6268794"/>
            <a:ext cx="215796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800" b="1" dirty="0" smtClean="0">
                <a:solidFill>
                  <a:srgbClr val="141D75"/>
                </a:solidFill>
                <a:latin typeface="Calibri"/>
                <a:cs typeface="Calibri"/>
              </a:rPr>
              <a:t>Planificación Financiera Presupuesto y Ahorro </a:t>
            </a:r>
          </a:p>
        </p:txBody>
      </p:sp>
      <p:sp>
        <p:nvSpPr>
          <p:cNvPr id="36" name="Rectángulo 35"/>
          <p:cNvSpPr/>
          <p:nvPr/>
        </p:nvSpPr>
        <p:spPr>
          <a:xfrm>
            <a:off x="985989" y="6414107"/>
            <a:ext cx="14478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70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Programa de Educación Financiera</a:t>
            </a:r>
            <a:endParaRPr lang="es-ES" sz="700" dirty="0">
              <a:solidFill>
                <a:schemeClr val="bg1">
                  <a:lumMod val="6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2921012" y="1020623"/>
            <a:ext cx="3810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>
                <a:solidFill>
                  <a:srgbClr val="091751"/>
                </a:solidFill>
              </a:rPr>
              <a:t>La palabra presupuesto se divide en 2:</a:t>
            </a:r>
            <a:endParaRPr lang="es-EC" dirty="0">
              <a:solidFill>
                <a:srgbClr val="091751"/>
              </a:solidFill>
            </a:endParaRP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44939" y="124234"/>
            <a:ext cx="1370733" cy="815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942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 descr="flech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01" y="569893"/>
            <a:ext cx="170656" cy="303310"/>
          </a:xfrm>
          <a:prstGeom prst="rect">
            <a:avLst/>
          </a:prstGeom>
        </p:spPr>
      </p:pic>
      <p:sp>
        <p:nvSpPr>
          <p:cNvPr id="22" name="Rectángulo 21"/>
          <p:cNvSpPr/>
          <p:nvPr/>
        </p:nvSpPr>
        <p:spPr>
          <a:xfrm>
            <a:off x="585172" y="459938"/>
            <a:ext cx="63294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 smtClean="0">
                <a:solidFill>
                  <a:srgbClr val="022969"/>
                </a:solidFill>
                <a:latin typeface="Calibri"/>
                <a:cs typeface="Calibri"/>
              </a:rPr>
              <a:t>¿Porque debería crear un presupuesto?</a:t>
            </a:r>
            <a:endParaRPr lang="es-ES" sz="2800" b="1" dirty="0">
              <a:solidFill>
                <a:srgbClr val="022969"/>
              </a:solidFill>
              <a:latin typeface="Calibri"/>
              <a:cs typeface="Calibri"/>
            </a:endParaRPr>
          </a:p>
        </p:txBody>
      </p:sp>
      <p:pic>
        <p:nvPicPr>
          <p:cNvPr id="24" name="Imagen 23" descr="bda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654" y="6195848"/>
            <a:ext cx="2200150" cy="380628"/>
          </a:xfrm>
          <a:prstGeom prst="rect">
            <a:avLst/>
          </a:prstGeom>
        </p:spPr>
      </p:pic>
      <p:pic>
        <p:nvPicPr>
          <p:cNvPr id="25" name="Imagen 24" descr="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41" y="6329490"/>
            <a:ext cx="709348" cy="243669"/>
          </a:xfrm>
          <a:prstGeom prst="rect">
            <a:avLst/>
          </a:prstGeom>
        </p:spPr>
      </p:pic>
      <p:sp>
        <p:nvSpPr>
          <p:cNvPr id="26" name="Rectángulo 25"/>
          <p:cNvSpPr/>
          <p:nvPr/>
        </p:nvSpPr>
        <p:spPr>
          <a:xfrm>
            <a:off x="428529" y="6234758"/>
            <a:ext cx="4443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dirty="0" smtClean="0">
                <a:solidFill>
                  <a:srgbClr val="141D75"/>
                </a:solidFill>
                <a:latin typeface="Calibri"/>
                <a:cs typeface="Calibri"/>
              </a:rPr>
              <a:t>03</a:t>
            </a:r>
            <a:endParaRPr lang="es-ES" sz="1200" dirty="0">
              <a:solidFill>
                <a:srgbClr val="141D75"/>
              </a:solidFill>
              <a:latin typeface="Calibri"/>
              <a:cs typeface="Calibri"/>
            </a:endParaRPr>
          </a:p>
        </p:txBody>
      </p:sp>
      <p:sp>
        <p:nvSpPr>
          <p:cNvPr id="29" name="Rectángulo 28"/>
          <p:cNvSpPr/>
          <p:nvPr/>
        </p:nvSpPr>
        <p:spPr>
          <a:xfrm>
            <a:off x="979087" y="6268794"/>
            <a:ext cx="215796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800" b="1" dirty="0" smtClean="0">
                <a:solidFill>
                  <a:srgbClr val="141D75"/>
                </a:solidFill>
                <a:latin typeface="Calibri"/>
                <a:cs typeface="Calibri"/>
              </a:rPr>
              <a:t>Planificación Financiera Presupuesto y Ahorro </a:t>
            </a:r>
          </a:p>
        </p:txBody>
      </p:sp>
      <p:sp>
        <p:nvSpPr>
          <p:cNvPr id="30" name="Rectángulo 29"/>
          <p:cNvSpPr/>
          <p:nvPr/>
        </p:nvSpPr>
        <p:spPr>
          <a:xfrm>
            <a:off x="985989" y="6414107"/>
            <a:ext cx="14478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70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Programa de Educación Financiera</a:t>
            </a:r>
            <a:endParaRPr lang="es-ES" sz="700" dirty="0">
              <a:solidFill>
                <a:schemeClr val="bg1">
                  <a:lumMod val="65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4071" y="147590"/>
            <a:ext cx="1370733" cy="815548"/>
          </a:xfrm>
          <a:prstGeom prst="rect">
            <a:avLst/>
          </a:prstGeom>
        </p:spPr>
      </p:pic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279509124"/>
              </p:ext>
            </p:extLst>
          </p:nvPr>
        </p:nvGraphicFramePr>
        <p:xfrm>
          <a:off x="694371" y="1645920"/>
          <a:ext cx="7866155" cy="49889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456157" y="1193074"/>
            <a:ext cx="8418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022969"/>
                </a:solidFill>
              </a:rPr>
              <a:t>Realizar un presupuesto conlleva </a:t>
            </a:r>
            <a:r>
              <a:rPr lang="es-ES" dirty="0">
                <a:solidFill>
                  <a:srgbClr val="022969"/>
                </a:solidFill>
              </a:rPr>
              <a:t>tiempo y esfuerzo. </a:t>
            </a:r>
            <a:r>
              <a:rPr lang="es-ES" dirty="0" smtClean="0">
                <a:solidFill>
                  <a:srgbClr val="022969"/>
                </a:solidFill>
              </a:rPr>
              <a:t>Te damos la razones de por </a:t>
            </a:r>
            <a:r>
              <a:rPr lang="es-ES" dirty="0">
                <a:solidFill>
                  <a:srgbClr val="022969"/>
                </a:solidFill>
              </a:rPr>
              <a:t>qué </a:t>
            </a:r>
            <a:r>
              <a:rPr lang="es-ES" dirty="0" smtClean="0">
                <a:solidFill>
                  <a:srgbClr val="022969"/>
                </a:solidFill>
              </a:rPr>
              <a:t>debes crear </a:t>
            </a:r>
            <a:r>
              <a:rPr lang="es-ES" dirty="0" smtClean="0">
                <a:solidFill>
                  <a:srgbClr val="022969"/>
                </a:solidFill>
              </a:rPr>
              <a:t>uno</a:t>
            </a:r>
            <a:r>
              <a:rPr lang="es-ES" dirty="0">
                <a:solidFill>
                  <a:srgbClr val="022969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8294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 descr="flech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01" y="569893"/>
            <a:ext cx="170656" cy="303310"/>
          </a:xfrm>
          <a:prstGeom prst="rect">
            <a:avLst/>
          </a:prstGeom>
        </p:spPr>
      </p:pic>
      <p:sp>
        <p:nvSpPr>
          <p:cNvPr id="22" name="Rectángulo 21"/>
          <p:cNvSpPr/>
          <p:nvPr/>
        </p:nvSpPr>
        <p:spPr>
          <a:xfrm>
            <a:off x="585172" y="459938"/>
            <a:ext cx="63294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 smtClean="0">
                <a:solidFill>
                  <a:srgbClr val="022969"/>
                </a:solidFill>
                <a:latin typeface="Calibri"/>
                <a:cs typeface="Calibri"/>
              </a:rPr>
              <a:t>Beneficios de elaborar un presupuesto</a:t>
            </a:r>
            <a:endParaRPr lang="es-ES" sz="2800" b="1" dirty="0">
              <a:solidFill>
                <a:srgbClr val="022969"/>
              </a:solidFill>
              <a:latin typeface="Calibri"/>
              <a:cs typeface="Calibri"/>
            </a:endParaRPr>
          </a:p>
        </p:txBody>
      </p:sp>
      <p:pic>
        <p:nvPicPr>
          <p:cNvPr id="24" name="Imagen 23" descr="bda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654" y="6195848"/>
            <a:ext cx="2200150" cy="380628"/>
          </a:xfrm>
          <a:prstGeom prst="rect">
            <a:avLst/>
          </a:prstGeom>
        </p:spPr>
      </p:pic>
      <p:pic>
        <p:nvPicPr>
          <p:cNvPr id="25" name="Imagen 24" descr="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41" y="6329490"/>
            <a:ext cx="709348" cy="243669"/>
          </a:xfrm>
          <a:prstGeom prst="rect">
            <a:avLst/>
          </a:prstGeom>
        </p:spPr>
      </p:pic>
      <p:sp>
        <p:nvSpPr>
          <p:cNvPr id="26" name="Rectángulo 25"/>
          <p:cNvSpPr/>
          <p:nvPr/>
        </p:nvSpPr>
        <p:spPr>
          <a:xfrm>
            <a:off x="428529" y="6234758"/>
            <a:ext cx="4443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dirty="0" smtClean="0">
                <a:solidFill>
                  <a:srgbClr val="141D75"/>
                </a:solidFill>
                <a:latin typeface="Calibri"/>
                <a:cs typeface="Calibri"/>
              </a:rPr>
              <a:t>03</a:t>
            </a:r>
            <a:endParaRPr lang="es-ES" sz="1200" dirty="0">
              <a:solidFill>
                <a:srgbClr val="141D75"/>
              </a:solidFill>
              <a:latin typeface="Calibri"/>
              <a:cs typeface="Calibri"/>
            </a:endParaRPr>
          </a:p>
        </p:txBody>
      </p:sp>
      <p:sp>
        <p:nvSpPr>
          <p:cNvPr id="29" name="Rectángulo 28"/>
          <p:cNvSpPr/>
          <p:nvPr/>
        </p:nvSpPr>
        <p:spPr>
          <a:xfrm>
            <a:off x="979087" y="6268794"/>
            <a:ext cx="215796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800" b="1" dirty="0" smtClean="0">
                <a:solidFill>
                  <a:srgbClr val="141D75"/>
                </a:solidFill>
                <a:latin typeface="Calibri"/>
                <a:cs typeface="Calibri"/>
              </a:rPr>
              <a:t>Planificación Financiera Presupuesto y Ahorro </a:t>
            </a:r>
          </a:p>
        </p:txBody>
      </p:sp>
      <p:sp>
        <p:nvSpPr>
          <p:cNvPr id="30" name="Rectángulo 29"/>
          <p:cNvSpPr/>
          <p:nvPr/>
        </p:nvSpPr>
        <p:spPr>
          <a:xfrm>
            <a:off x="985989" y="6414107"/>
            <a:ext cx="14478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70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Programa de Educación Financiera</a:t>
            </a:r>
            <a:endParaRPr lang="es-ES" sz="700" dirty="0">
              <a:solidFill>
                <a:schemeClr val="bg1">
                  <a:lumMod val="65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4071" y="147590"/>
            <a:ext cx="1370733" cy="815548"/>
          </a:xfrm>
          <a:prstGeom prst="rect">
            <a:avLst/>
          </a:prstGeom>
        </p:spPr>
      </p:pic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657337272"/>
              </p:ext>
            </p:extLst>
          </p:nvPr>
        </p:nvGraphicFramePr>
        <p:xfrm>
          <a:off x="285501" y="1315066"/>
          <a:ext cx="8684328" cy="4563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426213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 descr="flech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01" y="569893"/>
            <a:ext cx="170656" cy="303310"/>
          </a:xfrm>
          <a:prstGeom prst="rect">
            <a:avLst/>
          </a:prstGeom>
        </p:spPr>
      </p:pic>
      <p:sp>
        <p:nvSpPr>
          <p:cNvPr id="22" name="Rectángulo 21"/>
          <p:cNvSpPr/>
          <p:nvPr/>
        </p:nvSpPr>
        <p:spPr>
          <a:xfrm>
            <a:off x="585172" y="459938"/>
            <a:ext cx="63294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 smtClean="0">
                <a:solidFill>
                  <a:srgbClr val="022969"/>
                </a:solidFill>
                <a:latin typeface="Calibri"/>
                <a:cs typeface="Calibri"/>
              </a:rPr>
              <a:t>Elaboración de un presupuesto </a:t>
            </a:r>
            <a:endParaRPr lang="es-ES" sz="2800" b="1" dirty="0">
              <a:solidFill>
                <a:srgbClr val="022969"/>
              </a:solidFill>
              <a:latin typeface="Calibri"/>
              <a:cs typeface="Calibri"/>
            </a:endParaRPr>
          </a:p>
        </p:txBody>
      </p:sp>
      <p:pic>
        <p:nvPicPr>
          <p:cNvPr id="24" name="Imagen 23" descr="bda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654" y="6195848"/>
            <a:ext cx="2200150" cy="380628"/>
          </a:xfrm>
          <a:prstGeom prst="rect">
            <a:avLst/>
          </a:prstGeom>
        </p:spPr>
      </p:pic>
      <p:pic>
        <p:nvPicPr>
          <p:cNvPr id="25" name="Imagen 24" descr="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41" y="6329490"/>
            <a:ext cx="709348" cy="243669"/>
          </a:xfrm>
          <a:prstGeom prst="rect">
            <a:avLst/>
          </a:prstGeom>
        </p:spPr>
      </p:pic>
      <p:sp>
        <p:nvSpPr>
          <p:cNvPr id="26" name="Rectángulo 25"/>
          <p:cNvSpPr/>
          <p:nvPr/>
        </p:nvSpPr>
        <p:spPr>
          <a:xfrm>
            <a:off x="428529" y="6234758"/>
            <a:ext cx="4443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dirty="0" smtClean="0">
                <a:solidFill>
                  <a:srgbClr val="141D75"/>
                </a:solidFill>
                <a:latin typeface="Calibri"/>
                <a:cs typeface="Calibri"/>
              </a:rPr>
              <a:t>03</a:t>
            </a:r>
            <a:endParaRPr lang="es-ES" sz="1200" dirty="0">
              <a:solidFill>
                <a:srgbClr val="141D75"/>
              </a:solidFill>
              <a:latin typeface="Calibri"/>
              <a:cs typeface="Calibri"/>
            </a:endParaRPr>
          </a:p>
        </p:txBody>
      </p:sp>
      <p:sp>
        <p:nvSpPr>
          <p:cNvPr id="29" name="Rectángulo 28"/>
          <p:cNvSpPr/>
          <p:nvPr/>
        </p:nvSpPr>
        <p:spPr>
          <a:xfrm>
            <a:off x="979087" y="6268794"/>
            <a:ext cx="215796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800" b="1" dirty="0" smtClean="0">
                <a:solidFill>
                  <a:srgbClr val="141D75"/>
                </a:solidFill>
                <a:latin typeface="Calibri"/>
                <a:cs typeface="Calibri"/>
              </a:rPr>
              <a:t>Planificación Financiera Presupuesto y Ahorro </a:t>
            </a:r>
          </a:p>
        </p:txBody>
      </p:sp>
      <p:sp>
        <p:nvSpPr>
          <p:cNvPr id="30" name="Rectángulo 29"/>
          <p:cNvSpPr/>
          <p:nvPr/>
        </p:nvSpPr>
        <p:spPr>
          <a:xfrm>
            <a:off x="985989" y="6414107"/>
            <a:ext cx="14478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70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Programa de Educación Financiera</a:t>
            </a:r>
            <a:endParaRPr lang="es-ES" sz="700" dirty="0">
              <a:solidFill>
                <a:schemeClr val="bg1">
                  <a:lumMod val="65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4071" y="147590"/>
            <a:ext cx="1370733" cy="815548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653142" y="1245326"/>
            <a:ext cx="8221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>
                <a:solidFill>
                  <a:srgbClr val="022969"/>
                </a:solidFill>
              </a:rPr>
              <a:t>El proceso se divide en varios pasos a seguir para crear y mantener un presupuesto exitoso</a:t>
            </a:r>
            <a:r>
              <a:rPr lang="es-EC" dirty="0" smtClean="0">
                <a:solidFill>
                  <a:srgbClr val="022969"/>
                </a:solidFill>
              </a:rPr>
              <a:t>.</a:t>
            </a:r>
            <a:endParaRPr lang="es-EC" dirty="0" smtClean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429950831"/>
              </p:ext>
            </p:extLst>
          </p:nvPr>
        </p:nvGraphicFramePr>
        <p:xfrm>
          <a:off x="425667" y="1859648"/>
          <a:ext cx="8446273" cy="28909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74296" y="4790367"/>
            <a:ext cx="1567544" cy="96102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12"/>
          <a:srcRect l="5768" t="7194" r="1672" b="2336"/>
          <a:stretch/>
        </p:blipFill>
        <p:spPr>
          <a:xfrm>
            <a:off x="4072466" y="4790367"/>
            <a:ext cx="1152677" cy="116323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13"/>
          <a:srcRect l="3520" t="20292" r="1987"/>
          <a:stretch/>
        </p:blipFill>
        <p:spPr>
          <a:xfrm>
            <a:off x="6381358" y="3415663"/>
            <a:ext cx="1615784" cy="1416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97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 descr="flech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01" y="569893"/>
            <a:ext cx="170656" cy="303310"/>
          </a:xfrm>
          <a:prstGeom prst="rect">
            <a:avLst/>
          </a:prstGeom>
        </p:spPr>
      </p:pic>
      <p:sp>
        <p:nvSpPr>
          <p:cNvPr id="22" name="Rectángulo 21"/>
          <p:cNvSpPr/>
          <p:nvPr/>
        </p:nvSpPr>
        <p:spPr>
          <a:xfrm>
            <a:off x="585172" y="459938"/>
            <a:ext cx="63294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 smtClean="0">
                <a:solidFill>
                  <a:srgbClr val="022969"/>
                </a:solidFill>
                <a:latin typeface="Calibri"/>
                <a:cs typeface="Calibri"/>
              </a:rPr>
              <a:t>Cuenta con un plan estratégico y metas definidas </a:t>
            </a:r>
            <a:endParaRPr lang="es-ES" sz="2800" b="1" dirty="0">
              <a:solidFill>
                <a:srgbClr val="022969"/>
              </a:solidFill>
              <a:latin typeface="Calibri"/>
              <a:cs typeface="Calibri"/>
            </a:endParaRPr>
          </a:p>
        </p:txBody>
      </p:sp>
      <p:pic>
        <p:nvPicPr>
          <p:cNvPr id="24" name="Imagen 23" descr="bda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654" y="6195848"/>
            <a:ext cx="2200150" cy="380628"/>
          </a:xfrm>
          <a:prstGeom prst="rect">
            <a:avLst/>
          </a:prstGeom>
        </p:spPr>
      </p:pic>
      <p:pic>
        <p:nvPicPr>
          <p:cNvPr id="25" name="Imagen 24" descr="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41" y="6329490"/>
            <a:ext cx="709348" cy="243669"/>
          </a:xfrm>
          <a:prstGeom prst="rect">
            <a:avLst/>
          </a:prstGeom>
        </p:spPr>
      </p:pic>
      <p:sp>
        <p:nvSpPr>
          <p:cNvPr id="26" name="Rectángulo 25"/>
          <p:cNvSpPr/>
          <p:nvPr/>
        </p:nvSpPr>
        <p:spPr>
          <a:xfrm>
            <a:off x="428529" y="6234758"/>
            <a:ext cx="4443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dirty="0" smtClean="0">
                <a:solidFill>
                  <a:srgbClr val="141D75"/>
                </a:solidFill>
                <a:latin typeface="Calibri"/>
                <a:cs typeface="Calibri"/>
              </a:rPr>
              <a:t>03</a:t>
            </a:r>
            <a:endParaRPr lang="es-ES" sz="1200" dirty="0">
              <a:solidFill>
                <a:srgbClr val="141D75"/>
              </a:solidFill>
              <a:latin typeface="Calibri"/>
              <a:cs typeface="Calibri"/>
            </a:endParaRPr>
          </a:p>
        </p:txBody>
      </p:sp>
      <p:sp>
        <p:nvSpPr>
          <p:cNvPr id="29" name="Rectángulo 28"/>
          <p:cNvSpPr/>
          <p:nvPr/>
        </p:nvSpPr>
        <p:spPr>
          <a:xfrm>
            <a:off x="979087" y="6268794"/>
            <a:ext cx="215796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800" b="1" dirty="0" smtClean="0">
                <a:solidFill>
                  <a:srgbClr val="141D75"/>
                </a:solidFill>
                <a:latin typeface="Calibri"/>
                <a:cs typeface="Calibri"/>
              </a:rPr>
              <a:t>Planificación Financiera Presupuesto y Ahorro </a:t>
            </a:r>
          </a:p>
        </p:txBody>
      </p:sp>
      <p:sp>
        <p:nvSpPr>
          <p:cNvPr id="30" name="Rectángulo 29"/>
          <p:cNvSpPr/>
          <p:nvPr/>
        </p:nvSpPr>
        <p:spPr>
          <a:xfrm>
            <a:off x="985989" y="6414107"/>
            <a:ext cx="14478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70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Programa de Educación Financiera</a:t>
            </a:r>
            <a:endParaRPr lang="es-ES" sz="700" dirty="0">
              <a:solidFill>
                <a:schemeClr val="bg1">
                  <a:lumMod val="65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4071" y="147590"/>
            <a:ext cx="1370733" cy="81554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47023" y="4700345"/>
            <a:ext cx="2433898" cy="1408962"/>
          </a:xfrm>
          <a:prstGeom prst="rect">
            <a:avLst/>
          </a:prstGeom>
        </p:spPr>
      </p:pic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240802449"/>
              </p:ext>
            </p:extLst>
          </p:nvPr>
        </p:nvGraphicFramePr>
        <p:xfrm>
          <a:off x="653142" y="1474740"/>
          <a:ext cx="8221661" cy="33250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30879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1790</TotalTime>
  <Words>1201</Words>
  <Application>Microsoft Office PowerPoint</Application>
  <PresentationFormat>Presentación en pantalla (4:3)</PresentationFormat>
  <Paragraphs>104</Paragraphs>
  <Slides>14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7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Banco</dc:creator>
  <cp:lastModifiedBy>Sisalima, Soledad</cp:lastModifiedBy>
  <cp:revision>146</cp:revision>
  <cp:lastPrinted>2020-01-31T21:11:59Z</cp:lastPrinted>
  <dcterms:created xsi:type="dcterms:W3CDTF">2020-01-31T20:46:53Z</dcterms:created>
  <dcterms:modified xsi:type="dcterms:W3CDTF">2022-05-11T22:03:04Z</dcterms:modified>
</cp:coreProperties>
</file>